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19"/>
  </p:notesMasterIdLst>
  <p:handoutMasterIdLst>
    <p:handoutMasterId r:id="rId120"/>
  </p:handoutMasterIdLst>
  <p:sldIdLst>
    <p:sldId id="710" r:id="rId2"/>
    <p:sldId id="735" r:id="rId3"/>
    <p:sldId id="736" r:id="rId4"/>
    <p:sldId id="737" r:id="rId5"/>
    <p:sldId id="738" r:id="rId6"/>
    <p:sldId id="577" r:id="rId7"/>
    <p:sldId id="575" r:id="rId8"/>
    <p:sldId id="578" r:id="rId9"/>
    <p:sldId id="601" r:id="rId10"/>
    <p:sldId id="604" r:id="rId11"/>
    <p:sldId id="626" r:id="rId12"/>
    <p:sldId id="614" r:id="rId13"/>
    <p:sldId id="523" r:id="rId14"/>
    <p:sldId id="629" r:id="rId15"/>
    <p:sldId id="600" r:id="rId16"/>
    <p:sldId id="619" r:id="rId17"/>
    <p:sldId id="568" r:id="rId18"/>
    <p:sldId id="712" r:id="rId19"/>
    <p:sldId id="589" r:id="rId20"/>
    <p:sldId id="590" r:id="rId21"/>
    <p:sldId id="693" r:id="rId22"/>
    <p:sldId id="632" r:id="rId23"/>
    <p:sldId id="633" r:id="rId24"/>
    <p:sldId id="637" r:id="rId25"/>
    <p:sldId id="638" r:id="rId26"/>
    <p:sldId id="639" r:id="rId27"/>
    <p:sldId id="640" r:id="rId28"/>
    <p:sldId id="697" r:id="rId29"/>
    <p:sldId id="643" r:id="rId30"/>
    <p:sldId id="648" r:id="rId31"/>
    <p:sldId id="645" r:id="rId32"/>
    <p:sldId id="644" r:id="rId33"/>
    <p:sldId id="659" r:id="rId34"/>
    <p:sldId id="705" r:id="rId35"/>
    <p:sldId id="661" r:id="rId36"/>
    <p:sldId id="695" r:id="rId37"/>
    <p:sldId id="711" r:id="rId38"/>
    <p:sldId id="699" r:id="rId39"/>
    <p:sldId id="669" r:id="rId40"/>
    <p:sldId id="703" r:id="rId41"/>
    <p:sldId id="671" r:id="rId42"/>
    <p:sldId id="672" r:id="rId43"/>
    <p:sldId id="673" r:id="rId44"/>
    <p:sldId id="674" r:id="rId45"/>
    <p:sldId id="676" r:id="rId46"/>
    <p:sldId id="678" r:id="rId47"/>
    <p:sldId id="679" r:id="rId48"/>
    <p:sldId id="681" r:id="rId49"/>
    <p:sldId id="682" r:id="rId50"/>
    <p:sldId id="698" r:id="rId51"/>
    <p:sldId id="713" r:id="rId52"/>
    <p:sldId id="714" r:id="rId53"/>
    <p:sldId id="709" r:id="rId54"/>
    <p:sldId id="728" r:id="rId55"/>
    <p:sldId id="734" r:id="rId56"/>
    <p:sldId id="730" r:id="rId57"/>
    <p:sldId id="731" r:id="rId58"/>
    <p:sldId id="729" r:id="rId59"/>
    <p:sldId id="717" r:id="rId60"/>
    <p:sldId id="732" r:id="rId61"/>
    <p:sldId id="727" r:id="rId62"/>
    <p:sldId id="687" r:id="rId63"/>
    <p:sldId id="696" r:id="rId64"/>
    <p:sldId id="622" r:id="rId65"/>
    <p:sldId id="733" r:id="rId66"/>
    <p:sldId id="700" r:id="rId67"/>
    <p:sldId id="718" r:id="rId68"/>
    <p:sldId id="719" r:id="rId69"/>
    <p:sldId id="720" r:id="rId70"/>
    <p:sldId id="721" r:id="rId71"/>
    <p:sldId id="722" r:id="rId72"/>
    <p:sldId id="707" r:id="rId73"/>
    <p:sldId id="739" r:id="rId74"/>
    <p:sldId id="740" r:id="rId75"/>
    <p:sldId id="741" r:id="rId76"/>
    <p:sldId id="742" r:id="rId77"/>
    <p:sldId id="743" r:id="rId78"/>
    <p:sldId id="744" r:id="rId79"/>
    <p:sldId id="745" r:id="rId80"/>
    <p:sldId id="746" r:id="rId81"/>
    <p:sldId id="677" r:id="rId82"/>
    <p:sldId id="666" r:id="rId83"/>
    <p:sldId id="635" r:id="rId84"/>
    <p:sldId id="649" r:id="rId85"/>
    <p:sldId id="650" r:id="rId86"/>
    <p:sldId id="595" r:id="rId87"/>
    <p:sldId id="606" r:id="rId88"/>
    <p:sldId id="603" r:id="rId89"/>
    <p:sldId id="618" r:id="rId90"/>
    <p:sldId id="612" r:id="rId91"/>
    <p:sldId id="613" r:id="rId92"/>
    <p:sldId id="594" r:id="rId93"/>
    <p:sldId id="628" r:id="rId94"/>
    <p:sldId id="615" r:id="rId95"/>
    <p:sldId id="621" r:id="rId96"/>
    <p:sldId id="620" r:id="rId97"/>
    <p:sldId id="608" r:id="rId98"/>
    <p:sldId id="605" r:id="rId99"/>
    <p:sldId id="609" r:id="rId100"/>
    <p:sldId id="610" r:id="rId101"/>
    <p:sldId id="636" r:id="rId102"/>
    <p:sldId id="646" r:id="rId103"/>
    <p:sldId id="651" r:id="rId104"/>
    <p:sldId id="658" r:id="rId105"/>
    <p:sldId id="657" r:id="rId106"/>
    <p:sldId id="670" r:id="rId107"/>
    <p:sldId id="664" r:id="rId108"/>
    <p:sldId id="634" r:id="rId109"/>
    <p:sldId id="665" r:id="rId110"/>
    <p:sldId id="668" r:id="rId111"/>
    <p:sldId id="680" r:id="rId112"/>
    <p:sldId id="686" r:id="rId113"/>
    <p:sldId id="685" r:id="rId114"/>
    <p:sldId id="535" r:id="rId115"/>
    <p:sldId id="647" r:id="rId116"/>
    <p:sldId id="692" r:id="rId117"/>
    <p:sldId id="675" r:id="rId118"/>
  </p:sldIdLst>
  <p:sldSz cx="9144000" cy="6858000" type="screen4x3"/>
  <p:notesSz cx="6997700" cy="9283700"/>
  <p:custDataLst>
    <p:tags r:id="rId121"/>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9900"/>
    <a:srgbClr val="FF9933"/>
    <a:srgbClr val="008000"/>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501" autoAdjust="0"/>
    <p:restoredTop sz="95671" autoAdjust="0"/>
  </p:normalViewPr>
  <p:slideViewPr>
    <p:cSldViewPr>
      <p:cViewPr>
        <p:scale>
          <a:sx n="80" d="100"/>
          <a:sy n="80" d="100"/>
        </p:scale>
        <p:origin x="-390"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348"/>
    </p:cViewPr>
  </p:sorterViewPr>
  <p:notesViewPr>
    <p:cSldViewPr>
      <p:cViewPr varScale="1">
        <p:scale>
          <a:sx n="67" d="100"/>
          <a:sy n="67" d="100"/>
        </p:scale>
        <p:origin x="-2262" y="-120"/>
      </p:cViewPr>
      <p:guideLst>
        <p:guide orient="horz" pos="2924"/>
        <p:guide pos="22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handoutMaster" Target="handoutMasters/handoutMaster1.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hdr" sz="quarter"/>
          </p:nvPr>
        </p:nvSpPr>
        <p:spPr bwMode="auto">
          <a:xfrm>
            <a:off x="1" y="0"/>
            <a:ext cx="3032125" cy="464185"/>
          </a:xfrm>
          <a:prstGeom prst="rect">
            <a:avLst/>
          </a:prstGeom>
          <a:noFill/>
          <a:ln w="9525">
            <a:noFill/>
            <a:miter lim="800000"/>
            <a:headEnd/>
            <a:tailEnd/>
          </a:ln>
          <a:effectLst/>
        </p:spPr>
        <p:txBody>
          <a:bodyPr vert="horz" wrap="square" lIns="92948" tIns="46473" rIns="92948" bIns="46473" numCol="1" anchor="t" anchorCtr="0" compatLnSpc="1">
            <a:prstTxWarp prst="textNoShape">
              <a:avLst/>
            </a:prstTxWarp>
          </a:bodyPr>
          <a:lstStyle>
            <a:lvl1pPr defTabSz="930275" eaLnBrk="1" hangingPunct="1">
              <a:defRPr sz="1200"/>
            </a:lvl1pPr>
          </a:lstStyle>
          <a:p>
            <a:pPr>
              <a:defRPr/>
            </a:pPr>
            <a:endParaRPr lang="en-US"/>
          </a:p>
        </p:txBody>
      </p:sp>
      <p:sp>
        <p:nvSpPr>
          <p:cNvPr id="138243" name="Rectangle 3"/>
          <p:cNvSpPr>
            <a:spLocks noGrp="1" noChangeArrowheads="1"/>
          </p:cNvSpPr>
          <p:nvPr>
            <p:ph type="dt" sz="quarter" idx="1"/>
          </p:nvPr>
        </p:nvSpPr>
        <p:spPr bwMode="auto">
          <a:xfrm>
            <a:off x="3963990" y="0"/>
            <a:ext cx="3032125" cy="464185"/>
          </a:xfrm>
          <a:prstGeom prst="rect">
            <a:avLst/>
          </a:prstGeom>
          <a:noFill/>
          <a:ln w="9525">
            <a:noFill/>
            <a:miter lim="800000"/>
            <a:headEnd/>
            <a:tailEnd/>
          </a:ln>
          <a:effectLst/>
        </p:spPr>
        <p:txBody>
          <a:bodyPr vert="horz" wrap="square" lIns="92948" tIns="46473" rIns="92948" bIns="46473" numCol="1" anchor="t" anchorCtr="0" compatLnSpc="1">
            <a:prstTxWarp prst="textNoShape">
              <a:avLst/>
            </a:prstTxWarp>
          </a:bodyPr>
          <a:lstStyle>
            <a:lvl1pPr algn="r" defTabSz="930275" eaLnBrk="1" hangingPunct="1">
              <a:defRPr sz="1200"/>
            </a:lvl1pPr>
          </a:lstStyle>
          <a:p>
            <a:pPr>
              <a:defRPr/>
            </a:pPr>
            <a:endParaRPr lang="en-US"/>
          </a:p>
        </p:txBody>
      </p:sp>
      <p:sp>
        <p:nvSpPr>
          <p:cNvPr id="138244" name="Rectangle 4"/>
          <p:cNvSpPr>
            <a:spLocks noGrp="1" noChangeArrowheads="1"/>
          </p:cNvSpPr>
          <p:nvPr>
            <p:ph type="ftr" sz="quarter" idx="2"/>
          </p:nvPr>
        </p:nvSpPr>
        <p:spPr bwMode="auto">
          <a:xfrm>
            <a:off x="1" y="8817927"/>
            <a:ext cx="3032125" cy="464185"/>
          </a:xfrm>
          <a:prstGeom prst="rect">
            <a:avLst/>
          </a:prstGeom>
          <a:noFill/>
          <a:ln w="9525">
            <a:noFill/>
            <a:miter lim="800000"/>
            <a:headEnd/>
            <a:tailEnd/>
          </a:ln>
          <a:effectLst/>
        </p:spPr>
        <p:txBody>
          <a:bodyPr vert="horz" wrap="square" lIns="92948" tIns="46473" rIns="92948" bIns="46473" numCol="1" anchor="b" anchorCtr="0" compatLnSpc="1">
            <a:prstTxWarp prst="textNoShape">
              <a:avLst/>
            </a:prstTxWarp>
          </a:bodyPr>
          <a:lstStyle>
            <a:lvl1pPr defTabSz="930275" eaLnBrk="1" hangingPunct="1">
              <a:defRPr sz="1200"/>
            </a:lvl1pPr>
          </a:lstStyle>
          <a:p>
            <a:pPr>
              <a:defRPr/>
            </a:pPr>
            <a:endParaRPr lang="en-US"/>
          </a:p>
        </p:txBody>
      </p:sp>
      <p:sp>
        <p:nvSpPr>
          <p:cNvPr id="138245" name="Rectangle 5"/>
          <p:cNvSpPr>
            <a:spLocks noGrp="1" noChangeArrowheads="1"/>
          </p:cNvSpPr>
          <p:nvPr>
            <p:ph type="sldNum" sz="quarter" idx="3"/>
          </p:nvPr>
        </p:nvSpPr>
        <p:spPr bwMode="auto">
          <a:xfrm>
            <a:off x="3963990" y="8817927"/>
            <a:ext cx="3032125" cy="464185"/>
          </a:xfrm>
          <a:prstGeom prst="rect">
            <a:avLst/>
          </a:prstGeom>
          <a:noFill/>
          <a:ln w="9525">
            <a:noFill/>
            <a:miter lim="800000"/>
            <a:headEnd/>
            <a:tailEnd/>
          </a:ln>
          <a:effectLst/>
        </p:spPr>
        <p:txBody>
          <a:bodyPr vert="horz" wrap="square" lIns="92948" tIns="46473" rIns="92948" bIns="46473" numCol="1" anchor="b" anchorCtr="0" compatLnSpc="1">
            <a:prstTxWarp prst="textNoShape">
              <a:avLst/>
            </a:prstTxWarp>
          </a:bodyPr>
          <a:lstStyle>
            <a:lvl1pPr algn="r" defTabSz="930275" eaLnBrk="1" hangingPunct="1">
              <a:defRPr sz="1200"/>
            </a:lvl1pPr>
          </a:lstStyle>
          <a:p>
            <a:pPr>
              <a:defRPr/>
            </a:pPr>
            <a:fld id="{EC0B50C2-F8B8-4EEE-B886-33279B40ABF2}" type="slidenum">
              <a:rPr lang="en-US"/>
              <a:pPr>
                <a:defRPr/>
              </a:pPr>
              <a:t>‹#›</a:t>
            </a:fld>
            <a:endParaRPr lang="en-US"/>
          </a:p>
        </p:txBody>
      </p:sp>
    </p:spTree>
    <p:extLst>
      <p:ext uri="{BB962C8B-B14F-4D97-AF65-F5344CB8AC3E}">
        <p14:creationId xmlns:p14="http://schemas.microsoft.com/office/powerpoint/2010/main" val="1523947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3032125" cy="464185"/>
          </a:xfrm>
          <a:prstGeom prst="rect">
            <a:avLst/>
          </a:prstGeom>
          <a:noFill/>
          <a:ln w="9525">
            <a:noFill/>
            <a:miter lim="800000"/>
            <a:headEnd/>
            <a:tailEnd/>
          </a:ln>
          <a:effectLst/>
        </p:spPr>
        <p:txBody>
          <a:bodyPr vert="horz" wrap="square" lIns="92948" tIns="46473" rIns="92948" bIns="46473" numCol="1" anchor="t" anchorCtr="0" compatLnSpc="1">
            <a:prstTxWarp prst="textNoShape">
              <a:avLst/>
            </a:prstTxWarp>
          </a:bodyPr>
          <a:lstStyle>
            <a:lvl1pPr defTabSz="930275" eaLnBrk="1" hangingPunct="1">
              <a:defRPr sz="1200"/>
            </a:lvl1pPr>
          </a:lstStyle>
          <a:p>
            <a:pPr>
              <a:defRPr/>
            </a:pPr>
            <a:endParaRPr lang="en-US"/>
          </a:p>
        </p:txBody>
      </p:sp>
      <p:sp>
        <p:nvSpPr>
          <p:cNvPr id="4099" name="Rectangle 3"/>
          <p:cNvSpPr>
            <a:spLocks noGrp="1" noChangeArrowheads="1"/>
          </p:cNvSpPr>
          <p:nvPr>
            <p:ph type="dt" idx="1"/>
          </p:nvPr>
        </p:nvSpPr>
        <p:spPr bwMode="auto">
          <a:xfrm>
            <a:off x="3963990" y="0"/>
            <a:ext cx="3032125" cy="464185"/>
          </a:xfrm>
          <a:prstGeom prst="rect">
            <a:avLst/>
          </a:prstGeom>
          <a:noFill/>
          <a:ln w="9525">
            <a:noFill/>
            <a:miter lim="800000"/>
            <a:headEnd/>
            <a:tailEnd/>
          </a:ln>
          <a:effectLst/>
        </p:spPr>
        <p:txBody>
          <a:bodyPr vert="horz" wrap="square" lIns="92948" tIns="46473" rIns="92948" bIns="46473" numCol="1" anchor="t" anchorCtr="0" compatLnSpc="1">
            <a:prstTxWarp prst="textNoShape">
              <a:avLst/>
            </a:prstTxWarp>
          </a:bodyPr>
          <a:lstStyle>
            <a:lvl1pPr algn="r" defTabSz="930275" eaLnBrk="1" hangingPunct="1">
              <a:defRPr sz="1200"/>
            </a:lvl1pPr>
          </a:lstStyle>
          <a:p>
            <a:pPr>
              <a:defRPr/>
            </a:pPr>
            <a:endParaRPr lang="en-US"/>
          </a:p>
        </p:txBody>
      </p:sp>
      <p:sp>
        <p:nvSpPr>
          <p:cNvPr id="76804" name="Rectangle 4"/>
          <p:cNvSpPr>
            <a:spLocks noGrp="1" noRot="1" noChangeAspect="1" noChangeArrowheads="1" noTextEdit="1"/>
          </p:cNvSpPr>
          <p:nvPr>
            <p:ph type="sldImg" idx="2"/>
          </p:nvPr>
        </p:nvSpPr>
        <p:spPr bwMode="auto">
          <a:xfrm>
            <a:off x="1177925" y="696913"/>
            <a:ext cx="4641850" cy="348138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0089" y="4409759"/>
            <a:ext cx="5597525" cy="4177665"/>
          </a:xfrm>
          <a:prstGeom prst="rect">
            <a:avLst/>
          </a:prstGeom>
          <a:noFill/>
          <a:ln w="9525">
            <a:noFill/>
            <a:miter lim="800000"/>
            <a:headEnd/>
            <a:tailEnd/>
          </a:ln>
          <a:effectLst/>
        </p:spPr>
        <p:txBody>
          <a:bodyPr vert="horz" wrap="square" lIns="92948" tIns="46473" rIns="92948" bIns="4647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1" y="8817927"/>
            <a:ext cx="3032125" cy="464185"/>
          </a:xfrm>
          <a:prstGeom prst="rect">
            <a:avLst/>
          </a:prstGeom>
          <a:noFill/>
          <a:ln w="9525">
            <a:noFill/>
            <a:miter lim="800000"/>
            <a:headEnd/>
            <a:tailEnd/>
          </a:ln>
          <a:effectLst/>
        </p:spPr>
        <p:txBody>
          <a:bodyPr vert="horz" wrap="square" lIns="92948" tIns="46473" rIns="92948" bIns="46473" numCol="1" anchor="b" anchorCtr="0" compatLnSpc="1">
            <a:prstTxWarp prst="textNoShape">
              <a:avLst/>
            </a:prstTxWarp>
          </a:bodyPr>
          <a:lstStyle>
            <a:lvl1pPr defTabSz="930275" eaLnBrk="1" hangingPunct="1">
              <a:defRPr sz="1200"/>
            </a:lvl1pPr>
          </a:lstStyle>
          <a:p>
            <a:pPr>
              <a:defRPr/>
            </a:pPr>
            <a:endParaRPr lang="en-US"/>
          </a:p>
        </p:txBody>
      </p:sp>
      <p:sp>
        <p:nvSpPr>
          <p:cNvPr id="4103" name="Rectangle 7"/>
          <p:cNvSpPr>
            <a:spLocks noGrp="1" noChangeArrowheads="1"/>
          </p:cNvSpPr>
          <p:nvPr>
            <p:ph type="sldNum" sz="quarter" idx="5"/>
          </p:nvPr>
        </p:nvSpPr>
        <p:spPr bwMode="auto">
          <a:xfrm>
            <a:off x="3963990" y="8817927"/>
            <a:ext cx="3032125" cy="464185"/>
          </a:xfrm>
          <a:prstGeom prst="rect">
            <a:avLst/>
          </a:prstGeom>
          <a:noFill/>
          <a:ln w="9525">
            <a:noFill/>
            <a:miter lim="800000"/>
            <a:headEnd/>
            <a:tailEnd/>
          </a:ln>
          <a:effectLst/>
        </p:spPr>
        <p:txBody>
          <a:bodyPr vert="horz" wrap="square" lIns="92948" tIns="46473" rIns="92948" bIns="46473" numCol="1" anchor="b" anchorCtr="0" compatLnSpc="1">
            <a:prstTxWarp prst="textNoShape">
              <a:avLst/>
            </a:prstTxWarp>
          </a:bodyPr>
          <a:lstStyle>
            <a:lvl1pPr algn="r" defTabSz="930275" eaLnBrk="1" hangingPunct="1">
              <a:defRPr sz="1200"/>
            </a:lvl1pPr>
          </a:lstStyle>
          <a:p>
            <a:pPr>
              <a:defRPr/>
            </a:pPr>
            <a:fld id="{A3642FD8-ABE8-4559-8971-D83A07FED439}" type="slidenum">
              <a:rPr lang="en-US"/>
              <a:pPr>
                <a:defRPr/>
              </a:pPr>
              <a:t>‹#›</a:t>
            </a:fld>
            <a:endParaRPr lang="en-US"/>
          </a:p>
        </p:txBody>
      </p:sp>
    </p:spTree>
    <p:extLst>
      <p:ext uri="{BB962C8B-B14F-4D97-AF65-F5344CB8AC3E}">
        <p14:creationId xmlns:p14="http://schemas.microsoft.com/office/powerpoint/2010/main" val="12353997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DD967C20-2F8A-44B3-BFA7-C8819334C0B0}" type="slidenum">
              <a:rPr lang="en-US" smtClean="0"/>
              <a:pPr/>
              <a:t>1</a:t>
            </a:fld>
            <a:endParaRPr lang="en-US" smtClean="0"/>
          </a:p>
        </p:txBody>
      </p:sp>
      <p:sp>
        <p:nvSpPr>
          <p:cNvPr id="115715" name="Rectangle 7"/>
          <p:cNvSpPr txBox="1">
            <a:spLocks noGrp="1" noChangeArrowheads="1"/>
          </p:cNvSpPr>
          <p:nvPr/>
        </p:nvSpPr>
        <p:spPr bwMode="auto">
          <a:xfrm>
            <a:off x="3963990" y="8818563"/>
            <a:ext cx="3032125" cy="463550"/>
          </a:xfrm>
          <a:prstGeom prst="rect">
            <a:avLst/>
          </a:prstGeom>
          <a:noFill/>
          <a:ln w="9525">
            <a:noFill/>
            <a:miter lim="800000"/>
            <a:headEnd/>
            <a:tailEnd/>
          </a:ln>
        </p:spPr>
        <p:txBody>
          <a:bodyPr lIns="92958" tIns="46479" rIns="92958" bIns="46479" anchor="b"/>
          <a:lstStyle/>
          <a:p>
            <a:pPr algn="r" defTabSz="930275" eaLnBrk="1" hangingPunct="1"/>
            <a:fld id="{CF5D4500-D7FA-4062-8A1E-5FA3B7B7A0C2}" type="slidenum">
              <a:rPr lang="en-US" sz="1200"/>
              <a:pPr algn="r" defTabSz="930275" eaLnBrk="1" hangingPunct="1"/>
              <a:t>1</a:t>
            </a:fld>
            <a:endParaRPr lang="en-US" sz="1200"/>
          </a:p>
        </p:txBody>
      </p:sp>
      <p:sp>
        <p:nvSpPr>
          <p:cNvPr id="115716" name="Rectangle 2"/>
          <p:cNvSpPr>
            <a:spLocks noGrp="1" noRot="1" noChangeAspect="1" noChangeArrowheads="1" noTextEdit="1"/>
          </p:cNvSpPr>
          <p:nvPr>
            <p:ph type="sldImg"/>
          </p:nvPr>
        </p:nvSpPr>
        <p:spPr>
          <a:ln/>
        </p:spPr>
      </p:sp>
      <p:sp>
        <p:nvSpPr>
          <p:cNvPr id="115717" name="Rectangle 3"/>
          <p:cNvSpPr>
            <a:spLocks noGrp="1" noChangeArrowheads="1"/>
          </p:cNvSpPr>
          <p:nvPr>
            <p:ph type="body" idx="1"/>
          </p:nvPr>
        </p:nvSpPr>
        <p:spPr>
          <a:noFill/>
          <a:ln/>
        </p:spPr>
        <p:txBody>
          <a:bodyPr lIns="92958" tIns="46479" rIns="92958" bIns="46479"/>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820D05D2-4903-4ED1-8D29-498E08B9E778}" type="slidenum">
              <a:rPr lang="en-US" smtClean="0"/>
              <a:pPr/>
              <a:t>63</a:t>
            </a:fld>
            <a:endParaRPr 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D41291-A805-43FD-9804-2D24E904A4FF}" type="slidenum">
              <a:rPr lang="en-US"/>
              <a:pPr/>
              <a:t>68</a:t>
            </a:fld>
            <a:endParaRPr lang="en-US"/>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0E767F5E-B27F-4A90-804F-02E1881AAEAD}" type="slidenum">
              <a:rPr lang="en-US" smtClean="0"/>
              <a:pPr/>
              <a:t>97</a:t>
            </a:fld>
            <a:endParaRPr lang="en-US" smtClean="0"/>
          </a:p>
        </p:txBody>
      </p:sp>
      <p:sp>
        <p:nvSpPr>
          <p:cNvPr id="83971" name="Rectangle 2"/>
          <p:cNvSpPr>
            <a:spLocks noGrp="1" noRot="1" noChangeAspect="1" noChangeArrowheads="1" noTextEdit="1"/>
          </p:cNvSpPr>
          <p:nvPr>
            <p:ph type="sldImg"/>
          </p:nvPr>
        </p:nvSpPr>
        <p:spPr>
          <a:xfrm>
            <a:off x="1177925" y="695325"/>
            <a:ext cx="4641850" cy="3481388"/>
          </a:xfrm>
          <a:ln/>
        </p:spPr>
      </p:sp>
      <p:sp>
        <p:nvSpPr>
          <p:cNvPr id="83972" name="Rectangle 3"/>
          <p:cNvSpPr>
            <a:spLocks noGrp="1" noChangeArrowheads="1"/>
          </p:cNvSpPr>
          <p:nvPr>
            <p:ph type="body" idx="1"/>
          </p:nvPr>
        </p:nvSpPr>
        <p:spPr>
          <a:xfrm>
            <a:off x="931864" y="4409759"/>
            <a:ext cx="5133975" cy="4179255"/>
          </a:xfrm>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E2D5A875-93E7-477F-9DF9-6D56AC5B8BD7}" type="slidenum">
              <a:rPr lang="en-US" smtClean="0"/>
              <a:pPr/>
              <a:t>99</a:t>
            </a:fld>
            <a:endParaRPr lang="en-US" smtClean="0"/>
          </a:p>
        </p:txBody>
      </p:sp>
      <p:sp>
        <p:nvSpPr>
          <p:cNvPr id="84995" name="Rectangle 2"/>
          <p:cNvSpPr>
            <a:spLocks noGrp="1" noRot="1" noChangeAspect="1" noChangeArrowheads="1" noTextEdit="1"/>
          </p:cNvSpPr>
          <p:nvPr>
            <p:ph type="sldImg"/>
          </p:nvPr>
        </p:nvSpPr>
        <p:spPr>
          <a:xfrm>
            <a:off x="1177925" y="695325"/>
            <a:ext cx="4641850" cy="3481388"/>
          </a:xfrm>
          <a:ln/>
        </p:spPr>
      </p:sp>
      <p:sp>
        <p:nvSpPr>
          <p:cNvPr id="84996" name="Rectangle 3"/>
          <p:cNvSpPr>
            <a:spLocks noGrp="1" noChangeArrowheads="1"/>
          </p:cNvSpPr>
          <p:nvPr>
            <p:ph type="body" idx="1"/>
          </p:nvPr>
        </p:nvSpPr>
        <p:spPr>
          <a:xfrm>
            <a:off x="931864" y="4409759"/>
            <a:ext cx="5133975" cy="4179255"/>
          </a:xfrm>
          <a:noFill/>
          <a:ln/>
        </p:spPr>
        <p:txBody>
          <a:bodyPr/>
          <a:lstStyle/>
          <a:p>
            <a:pPr eaLnBrk="1" hangingPunct="1"/>
            <a:r>
              <a:rPr lang="en-US" smtClean="0"/>
              <a:t>The Great Galveston Hurricane will be remembered for being the deadliest hurricane of the 1900s.  Isaac Cline was the meteorologist in charge of the Galveston weather office.  He had an article published a few years earlier stating that Galveston was immune to hurricanes.  In those days, the Weather Bureau didn’t like to use words like hurricane because it created fear in the public and was bad for the economy.  That sounds familiar, doesn’t it.  Well, a very severe hurricane struck Galveston without sufficient warning and it is estimated that 8,000 people died.  Some of the bodies were weighted down, put on a barge and dumped in the Gulf of Mexico.  Unfortunately, the ones that were not weighted down properly ended up back on the beach with the next high tide.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DC967D0D-FBFF-46E9-A576-16A8B44814BC}" type="slidenum">
              <a:rPr lang="en-US" smtClean="0"/>
              <a:pPr/>
              <a:t>106</a:t>
            </a:fld>
            <a:endParaRPr lang="en-US" smtClean="0"/>
          </a:p>
        </p:txBody>
      </p:sp>
      <p:sp>
        <p:nvSpPr>
          <p:cNvPr id="121859" name="Rectangle 7"/>
          <p:cNvSpPr txBox="1">
            <a:spLocks noGrp="1" noChangeArrowheads="1"/>
          </p:cNvSpPr>
          <p:nvPr/>
        </p:nvSpPr>
        <p:spPr bwMode="auto">
          <a:xfrm>
            <a:off x="3963990" y="8818563"/>
            <a:ext cx="3032125" cy="463550"/>
          </a:xfrm>
          <a:prstGeom prst="rect">
            <a:avLst/>
          </a:prstGeom>
          <a:noFill/>
          <a:ln w="9525">
            <a:noFill/>
            <a:miter lim="800000"/>
            <a:headEnd/>
            <a:tailEnd/>
          </a:ln>
        </p:spPr>
        <p:txBody>
          <a:bodyPr lIns="92958" tIns="46479" rIns="92958" bIns="46479" anchor="b"/>
          <a:lstStyle/>
          <a:p>
            <a:pPr algn="r" defTabSz="930275" eaLnBrk="1" hangingPunct="1"/>
            <a:fld id="{050F873D-A4F1-4C21-BBED-A538FC8E3F07}" type="slidenum">
              <a:rPr lang="en-US" sz="1200"/>
              <a:pPr algn="r" defTabSz="930275" eaLnBrk="1" hangingPunct="1"/>
              <a:t>106</a:t>
            </a:fld>
            <a:endParaRPr lang="en-US" sz="1200"/>
          </a:p>
        </p:txBody>
      </p:sp>
      <p:sp>
        <p:nvSpPr>
          <p:cNvPr id="121860" name="Rectangle 2"/>
          <p:cNvSpPr>
            <a:spLocks noGrp="1" noRot="1" noChangeAspect="1" noChangeArrowheads="1" noTextEdit="1"/>
          </p:cNvSpPr>
          <p:nvPr>
            <p:ph type="sldImg"/>
          </p:nvPr>
        </p:nvSpPr>
        <p:spPr>
          <a:xfrm>
            <a:off x="1177925" y="698500"/>
            <a:ext cx="4641850" cy="3481388"/>
          </a:xfrm>
          <a:ln/>
        </p:spPr>
      </p:sp>
      <p:sp>
        <p:nvSpPr>
          <p:cNvPr id="121861" name="Rectangle 3"/>
          <p:cNvSpPr>
            <a:spLocks noGrp="1" noChangeArrowheads="1"/>
          </p:cNvSpPr>
          <p:nvPr>
            <p:ph type="body" idx="1"/>
          </p:nvPr>
        </p:nvSpPr>
        <p:spPr>
          <a:xfrm>
            <a:off x="933450" y="4410076"/>
            <a:ext cx="5130800" cy="4175125"/>
          </a:xfrm>
          <a:noFill/>
          <a:ln/>
        </p:spPr>
        <p:txBody>
          <a:bodyPr lIns="92958" tIns="46479" rIns="92958" bIns="46479"/>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8F6F5EE6-51B1-42A3-BFEF-08E9B330496A}" type="slidenum">
              <a:rPr lang="en-US" smtClean="0"/>
              <a:pPr/>
              <a:t>108</a:t>
            </a:fld>
            <a:endParaRPr lang="en-US" smtClean="0"/>
          </a:p>
        </p:txBody>
      </p:sp>
      <p:sp>
        <p:nvSpPr>
          <p:cNvPr id="118787" name="Rectangle 2"/>
          <p:cNvSpPr>
            <a:spLocks noGrp="1" noRot="1" noChangeAspect="1" noChangeArrowheads="1" noTextEdit="1"/>
          </p:cNvSpPr>
          <p:nvPr>
            <p:ph type="sldImg"/>
          </p:nvPr>
        </p:nvSpPr>
        <p:spPr>
          <a:xfrm>
            <a:off x="1177925" y="698500"/>
            <a:ext cx="4641850" cy="3481388"/>
          </a:xfrm>
          <a:ln/>
        </p:spPr>
      </p:sp>
      <p:sp>
        <p:nvSpPr>
          <p:cNvPr id="118788" name="Rectangle 3"/>
          <p:cNvSpPr>
            <a:spLocks noGrp="1" noChangeArrowheads="1"/>
          </p:cNvSpPr>
          <p:nvPr>
            <p:ph type="body" idx="1"/>
          </p:nvPr>
        </p:nvSpPr>
        <p:spPr>
          <a:xfrm>
            <a:off x="933450" y="4410076"/>
            <a:ext cx="5130800" cy="4175125"/>
          </a:xfrm>
          <a:noFill/>
          <a:ln/>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5E12C8FB-44A5-41B0-BCC5-0728CF97127F}" type="slidenum">
              <a:rPr lang="en-US" smtClean="0"/>
              <a:pPr/>
              <a:t>114</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E97F8534-0DC3-4F30-8F39-FD854D4743E0}" type="slidenum">
              <a:rPr lang="en-US" smtClean="0"/>
              <a:pPr/>
              <a:t>6</a:t>
            </a:fld>
            <a:endParaRPr lang="en-US" smtClean="0"/>
          </a:p>
        </p:txBody>
      </p:sp>
      <p:sp>
        <p:nvSpPr>
          <p:cNvPr id="78851" name="Rectangle 7"/>
          <p:cNvSpPr txBox="1">
            <a:spLocks noGrp="1" noChangeArrowheads="1"/>
          </p:cNvSpPr>
          <p:nvPr/>
        </p:nvSpPr>
        <p:spPr bwMode="auto">
          <a:xfrm>
            <a:off x="3963990" y="8817927"/>
            <a:ext cx="3032125" cy="464185"/>
          </a:xfrm>
          <a:prstGeom prst="rect">
            <a:avLst/>
          </a:prstGeom>
          <a:noFill/>
          <a:ln w="9525">
            <a:noFill/>
            <a:miter lim="800000"/>
            <a:headEnd/>
            <a:tailEnd/>
          </a:ln>
        </p:spPr>
        <p:txBody>
          <a:bodyPr lIns="92958" tIns="46479" rIns="92958" bIns="46479" anchor="b"/>
          <a:lstStyle/>
          <a:p>
            <a:pPr algn="r" defTabSz="930275" eaLnBrk="1" hangingPunct="1"/>
            <a:fld id="{3BDEBC3C-7A79-4BEF-8A46-5461F18C1A7C}" type="slidenum">
              <a:rPr lang="en-US" sz="1200"/>
              <a:pPr algn="r" defTabSz="930275" eaLnBrk="1" hangingPunct="1"/>
              <a:t>6</a:t>
            </a:fld>
            <a:endParaRPr lang="en-US" sz="1200"/>
          </a:p>
        </p:txBody>
      </p:sp>
      <p:sp>
        <p:nvSpPr>
          <p:cNvPr id="78852" name="Rectangle 2"/>
          <p:cNvSpPr>
            <a:spLocks noGrp="1" noRot="1" noChangeAspect="1" noChangeArrowheads="1" noTextEdit="1"/>
          </p:cNvSpPr>
          <p:nvPr>
            <p:ph type="sldImg"/>
          </p:nvPr>
        </p:nvSpPr>
        <p:spPr>
          <a:ln/>
        </p:spPr>
      </p:sp>
      <p:sp>
        <p:nvSpPr>
          <p:cNvPr id="78853" name="Rectangle 3"/>
          <p:cNvSpPr>
            <a:spLocks noGrp="1" noChangeArrowheads="1"/>
          </p:cNvSpPr>
          <p:nvPr>
            <p:ph type="body" idx="1"/>
          </p:nvPr>
        </p:nvSpPr>
        <p:spPr>
          <a:noFill/>
          <a:ln/>
        </p:spPr>
        <p:txBody>
          <a:bodyPr lIns="92958" tIns="46479" rIns="92958" bIns="46479"/>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D3B7544E-7CF4-4D09-86D6-3A20FD75BE73}" type="slidenum">
              <a:rPr lang="en-US" smtClean="0"/>
              <a:pPr/>
              <a:t>7</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E097C4F5-B389-4DF3-A621-1A756C807DB7}" type="slidenum">
              <a:rPr lang="en-US" smtClean="0"/>
              <a:pPr/>
              <a:t>8</a:t>
            </a:fld>
            <a:endParaRPr lang="en-US" smtClean="0"/>
          </a:p>
        </p:txBody>
      </p:sp>
      <p:sp>
        <p:nvSpPr>
          <p:cNvPr id="80899" name="Rectangle 7"/>
          <p:cNvSpPr txBox="1">
            <a:spLocks noGrp="1" noChangeArrowheads="1"/>
          </p:cNvSpPr>
          <p:nvPr/>
        </p:nvSpPr>
        <p:spPr bwMode="auto">
          <a:xfrm>
            <a:off x="3963990" y="8817927"/>
            <a:ext cx="3032125" cy="464185"/>
          </a:xfrm>
          <a:prstGeom prst="rect">
            <a:avLst/>
          </a:prstGeom>
          <a:noFill/>
          <a:ln w="9525">
            <a:noFill/>
            <a:miter lim="800000"/>
            <a:headEnd/>
            <a:tailEnd/>
          </a:ln>
        </p:spPr>
        <p:txBody>
          <a:bodyPr lIns="92958" tIns="46479" rIns="92958" bIns="46479" anchor="b"/>
          <a:lstStyle/>
          <a:p>
            <a:pPr algn="r" defTabSz="930275" eaLnBrk="1" hangingPunct="1"/>
            <a:fld id="{2C0DE82D-FE79-4612-9A20-B9B3C0FC3926}" type="slidenum">
              <a:rPr lang="en-US" sz="1200"/>
              <a:pPr algn="r" defTabSz="930275" eaLnBrk="1" hangingPunct="1"/>
              <a:t>8</a:t>
            </a:fld>
            <a:endParaRPr lang="en-US" sz="1200"/>
          </a:p>
        </p:txBody>
      </p:sp>
      <p:sp>
        <p:nvSpPr>
          <p:cNvPr id="80900" name="Rectangle 2"/>
          <p:cNvSpPr>
            <a:spLocks noGrp="1" noRot="1" noChangeAspect="1" noChangeArrowheads="1" noTextEdit="1"/>
          </p:cNvSpPr>
          <p:nvPr>
            <p:ph type="sldImg"/>
          </p:nvPr>
        </p:nvSpPr>
        <p:spPr>
          <a:ln/>
        </p:spPr>
      </p:sp>
      <p:sp>
        <p:nvSpPr>
          <p:cNvPr id="80901" name="Rectangle 3"/>
          <p:cNvSpPr>
            <a:spLocks noGrp="1" noChangeArrowheads="1"/>
          </p:cNvSpPr>
          <p:nvPr>
            <p:ph type="body" idx="1"/>
          </p:nvPr>
        </p:nvSpPr>
        <p:spPr>
          <a:noFill/>
          <a:ln/>
        </p:spPr>
        <p:txBody>
          <a:bodyPr lIns="92958" tIns="46479" rIns="92958" bIns="46479"/>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8D2B7BAA-758C-4341-B9F9-ED5693D0B65E}" type="slidenum">
              <a:rPr lang="en-US" smtClean="0"/>
              <a:pPr/>
              <a:t>21</a:t>
            </a:fld>
            <a:endParaRPr lang="en-US"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23AC814A-84D0-4CD6-9127-19AD961CD598}" type="slidenum">
              <a:rPr lang="en-US" smtClean="0"/>
              <a:pPr/>
              <a:t>22</a:t>
            </a:fld>
            <a:endParaRPr lang="en-US"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8337E452-3415-458C-BC91-24C1B474858C}" type="slidenum">
              <a:rPr lang="en-US" smtClean="0"/>
              <a:pPr/>
              <a:t>34</a:t>
            </a:fld>
            <a:endParaRPr lang="en-US"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xfrm>
            <a:off x="931864" y="4410076"/>
            <a:ext cx="5133975" cy="4176713"/>
          </a:xfrm>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1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AB4382-F1DA-4F6F-BC8B-34BEE64DC349}" type="slidenum">
              <a:rPr lang="en-US"/>
              <a:pPr fontAlgn="base">
                <a:spcBef>
                  <a:spcPct val="0"/>
                </a:spcBef>
                <a:spcAft>
                  <a:spcPct val="0"/>
                </a:spcAft>
              </a:pPr>
              <a:t>56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F029A144-736F-4A3A-944E-63DB13C72807}" type="slidenum">
              <a:rPr lang="en-US" smtClean="0"/>
              <a:pPr/>
              <a:t>62</a:t>
            </a:fld>
            <a:endParaRPr lang="en-U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A4B248B-DAFD-4DD3-B18F-9C75CE3A151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3D81C5-6959-4D1F-BF46-586BEBC090E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EAC8AC5-2781-47C1-9C32-7B1D2F1EA16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86AEAC-6CD1-48B5-A389-9DD861FD9B0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524F10A-8D52-4EBC-846F-77CAAB5BF01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739E0EFD-A87F-4593-B32F-00CA2515FBC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40F6D8C8-6922-4914-AE26-101D5199FC8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72264570-7DC5-4C32-87CC-192C79ACA05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B8A97866-CB54-48DE-B24C-559CF9375FC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A99A03A5-23E8-4463-A62A-4FBDC92E62F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9DF7EAB3-76C8-47A7-981E-2FAC5F9645A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75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2375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2375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CBB447A-DAD4-4002-9658-5DC9A390B52A}" type="slidenum">
              <a:rPr lang="en-US"/>
              <a:pPr>
                <a:defRPr/>
              </a:pPr>
              <a:t>‹#›</a:t>
            </a:fld>
            <a:endParaRPr lang="en-US"/>
          </a:p>
        </p:txBody>
      </p:sp>
      <p:pic>
        <p:nvPicPr>
          <p:cNvPr id="1031" name="Picture 7" descr="doc_logo"/>
          <p:cNvPicPr>
            <a:picLocks noChangeAspect="1" noChangeArrowheads="1"/>
          </p:cNvPicPr>
          <p:nvPr userDrawn="1"/>
        </p:nvPicPr>
        <p:blipFill>
          <a:blip r:embed="rId13" cstate="print"/>
          <a:srcRect/>
          <a:stretch>
            <a:fillRect/>
          </a:stretch>
        </p:blipFill>
        <p:spPr bwMode="auto">
          <a:xfrm>
            <a:off x="19050" y="28575"/>
            <a:ext cx="742950" cy="739775"/>
          </a:xfrm>
          <a:prstGeom prst="rect">
            <a:avLst/>
          </a:prstGeom>
          <a:noFill/>
          <a:ln w="9525">
            <a:noFill/>
            <a:miter lim="800000"/>
            <a:headEnd/>
            <a:tailEnd/>
          </a:ln>
        </p:spPr>
      </p:pic>
      <p:pic>
        <p:nvPicPr>
          <p:cNvPr id="1032" name="Picture 8" descr="NOAA logo"/>
          <p:cNvPicPr>
            <a:picLocks noChangeAspect="1" noChangeArrowheads="1"/>
          </p:cNvPicPr>
          <p:nvPr userDrawn="1"/>
        </p:nvPicPr>
        <p:blipFill>
          <a:blip r:embed="rId14" cstate="print"/>
          <a:srcRect/>
          <a:stretch>
            <a:fillRect/>
          </a:stretch>
        </p:blipFill>
        <p:spPr bwMode="auto">
          <a:xfrm>
            <a:off x="8382000" y="-9525"/>
            <a:ext cx="771525" cy="7445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107.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37.png"/><Relationship Id="rId2"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38.png"/><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emf"/><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image" Target="../media/image79.emf"/><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ideo" Target="file:///C:\Documents%20and%20Settings\tk\Desktop\movie_katrina.mpg" TargetMode="Externa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ideo" Target="file:///C:\Documents%20and%20Settings\tk\Desktop\movie_katrina.mpg"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9.emf"/><Relationship Id="rId4" Type="http://schemas.openxmlformats.org/officeDocument/2006/relationships/image" Target="../media/image78.png"/></Relationships>
</file>

<file path=ppt/slides/_rels/slide5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1.emf"/></Relationships>
</file>

<file path=ppt/slides/_rels/slide6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7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ctrTitle" idx="4294967295"/>
          </p:nvPr>
        </p:nvSpPr>
        <p:spPr>
          <a:xfrm>
            <a:off x="533400" y="228600"/>
            <a:ext cx="8077200" cy="1470025"/>
          </a:xfrm>
        </p:spPr>
        <p:txBody>
          <a:bodyPr/>
          <a:lstStyle/>
          <a:p>
            <a:pPr eaLnBrk="1" hangingPunct="1"/>
            <a:r>
              <a:rPr lang="en-US" sz="3200" b="1" dirty="0" smtClean="0"/>
              <a:t>Atlantic Hurricanes and Climate Change</a:t>
            </a:r>
            <a:endParaRPr lang="en-US" sz="4000" b="1" dirty="0" smtClean="0"/>
          </a:p>
        </p:txBody>
      </p:sp>
      <p:pic>
        <p:nvPicPr>
          <p:cNvPr id="25603" name="Picture 3" descr="at200512_sat"/>
          <p:cNvPicPr>
            <a:picLocks noChangeAspect="1" noChangeArrowheads="1"/>
          </p:cNvPicPr>
          <p:nvPr/>
        </p:nvPicPr>
        <p:blipFill>
          <a:blip r:embed="rId3" cstate="print"/>
          <a:srcRect/>
          <a:stretch>
            <a:fillRect/>
          </a:stretch>
        </p:blipFill>
        <p:spPr bwMode="auto">
          <a:xfrm>
            <a:off x="228600" y="2286000"/>
            <a:ext cx="3048000" cy="2743200"/>
          </a:xfrm>
          <a:prstGeom prst="rect">
            <a:avLst/>
          </a:prstGeom>
          <a:noFill/>
          <a:ln w="9525">
            <a:noFill/>
            <a:miter lim="800000"/>
            <a:headEnd/>
            <a:tailEnd/>
          </a:ln>
        </p:spPr>
      </p:pic>
      <p:pic>
        <p:nvPicPr>
          <p:cNvPr id="25604" name="Picture 4" descr="ncview"/>
          <p:cNvPicPr>
            <a:picLocks noChangeAspect="1" noChangeArrowheads="1"/>
          </p:cNvPicPr>
          <p:nvPr/>
        </p:nvPicPr>
        <p:blipFill>
          <a:blip r:embed="rId4" cstate="print"/>
          <a:srcRect l="15686" t="12122" r="15686" b="63637"/>
          <a:stretch>
            <a:fillRect/>
          </a:stretch>
        </p:blipFill>
        <p:spPr bwMode="auto">
          <a:xfrm>
            <a:off x="2362200" y="4465438"/>
            <a:ext cx="4400585" cy="2011562"/>
          </a:xfrm>
          <a:prstGeom prst="rect">
            <a:avLst/>
          </a:prstGeom>
          <a:noFill/>
          <a:ln w="9525">
            <a:noFill/>
            <a:miter lim="800000"/>
            <a:headEnd/>
            <a:tailEnd/>
          </a:ln>
        </p:spPr>
      </p:pic>
      <p:sp>
        <p:nvSpPr>
          <p:cNvPr id="25605" name="Text Box 5"/>
          <p:cNvSpPr txBox="1">
            <a:spLocks noChangeArrowheads="1"/>
          </p:cNvSpPr>
          <p:nvPr/>
        </p:nvSpPr>
        <p:spPr bwMode="auto">
          <a:xfrm>
            <a:off x="152400" y="1981200"/>
            <a:ext cx="2675476" cy="307777"/>
          </a:xfrm>
          <a:prstGeom prst="rect">
            <a:avLst/>
          </a:prstGeom>
          <a:noFill/>
          <a:ln w="9525">
            <a:noFill/>
            <a:miter lim="800000"/>
            <a:headEnd/>
            <a:tailEnd/>
          </a:ln>
        </p:spPr>
        <p:txBody>
          <a:bodyPr wrap="none">
            <a:spAutoFit/>
          </a:bodyPr>
          <a:lstStyle/>
          <a:p>
            <a:pPr eaLnBrk="1" hangingPunct="1"/>
            <a:r>
              <a:rPr lang="en-US" sz="1400" b="1" dirty="0"/>
              <a:t>Hurricane Katrina,  Aug. 2005</a:t>
            </a:r>
          </a:p>
        </p:txBody>
      </p:sp>
      <p:sp>
        <p:nvSpPr>
          <p:cNvPr id="25606" name="Text Box 6"/>
          <p:cNvSpPr txBox="1">
            <a:spLocks noChangeArrowheads="1"/>
          </p:cNvSpPr>
          <p:nvPr/>
        </p:nvSpPr>
        <p:spPr bwMode="auto">
          <a:xfrm>
            <a:off x="2286000" y="6384925"/>
            <a:ext cx="4637488" cy="307777"/>
          </a:xfrm>
          <a:prstGeom prst="rect">
            <a:avLst/>
          </a:prstGeom>
          <a:noFill/>
          <a:ln w="9525">
            <a:noFill/>
            <a:miter lim="800000"/>
            <a:headEnd/>
            <a:tailEnd/>
          </a:ln>
        </p:spPr>
        <p:txBody>
          <a:bodyPr wrap="none">
            <a:spAutoFit/>
          </a:bodyPr>
          <a:lstStyle/>
          <a:p>
            <a:pPr eaLnBrk="1" hangingPunct="1"/>
            <a:r>
              <a:rPr lang="en-US" sz="1400" b="1" dirty="0"/>
              <a:t>GFDL model simulation of Atlantic hurricane activity</a:t>
            </a:r>
          </a:p>
        </p:txBody>
      </p:sp>
      <p:sp>
        <p:nvSpPr>
          <p:cNvPr id="25607" name="Text Box 7"/>
          <p:cNvSpPr txBox="1">
            <a:spLocks noChangeArrowheads="1"/>
          </p:cNvSpPr>
          <p:nvPr/>
        </p:nvSpPr>
        <p:spPr bwMode="auto">
          <a:xfrm>
            <a:off x="3581400" y="2224207"/>
            <a:ext cx="3076548" cy="1661993"/>
          </a:xfrm>
          <a:prstGeom prst="rect">
            <a:avLst/>
          </a:prstGeom>
          <a:noFill/>
          <a:ln w="9525">
            <a:solidFill>
              <a:schemeClr val="tx1"/>
            </a:solidFill>
            <a:miter lim="800000"/>
            <a:headEnd/>
            <a:tailEnd/>
          </a:ln>
        </p:spPr>
        <p:txBody>
          <a:bodyPr wrap="none">
            <a:spAutoFit/>
          </a:bodyPr>
          <a:lstStyle/>
          <a:p>
            <a:r>
              <a:rPr lang="en-US" sz="2400" b="1" dirty="0"/>
              <a:t>Tom Knutson</a:t>
            </a:r>
          </a:p>
          <a:p>
            <a:endParaRPr lang="en-US" sz="2000" dirty="0"/>
          </a:p>
          <a:p>
            <a:r>
              <a:rPr lang="en-US" sz="1200" b="1" dirty="0"/>
              <a:t>Geophysical Fluid Dynamics Lab/NOAA</a:t>
            </a:r>
          </a:p>
          <a:p>
            <a:r>
              <a:rPr lang="en-US" sz="1200" b="1" dirty="0"/>
              <a:t>Princeton, New Jersey</a:t>
            </a:r>
          </a:p>
          <a:p>
            <a:endParaRPr lang="en-US" sz="1600" dirty="0"/>
          </a:p>
          <a:p>
            <a:r>
              <a:rPr lang="en-US" dirty="0"/>
              <a:t>http://www.gfdl.noaa.gov/~tk</a:t>
            </a:r>
          </a:p>
        </p:txBody>
      </p:sp>
      <p:sp>
        <p:nvSpPr>
          <p:cNvPr id="25608" name="Text Box 8"/>
          <p:cNvSpPr txBox="1">
            <a:spLocks noChangeArrowheads="1"/>
          </p:cNvSpPr>
          <p:nvPr/>
        </p:nvSpPr>
        <p:spPr bwMode="auto">
          <a:xfrm>
            <a:off x="8823325" y="36513"/>
            <a:ext cx="311150" cy="366712"/>
          </a:xfrm>
          <a:prstGeom prst="rect">
            <a:avLst/>
          </a:prstGeom>
          <a:noFill/>
          <a:ln w="9525">
            <a:noFill/>
            <a:miter lim="800000"/>
            <a:headEnd/>
            <a:tailEnd/>
          </a:ln>
        </p:spPr>
        <p:txBody>
          <a:bodyPr wrap="none">
            <a:spAutoFit/>
          </a:bodyPr>
          <a:lstStyle/>
          <a:p>
            <a:fld id="{875B8363-CA2F-455A-885C-557C44BFB29C}" type="slidenum">
              <a:rPr lang="en-US"/>
              <a:pPr/>
              <a:t>1</a:t>
            </a:fld>
            <a:endParaRPr lang="en-US"/>
          </a:p>
        </p:txBody>
      </p:sp>
      <p:sp>
        <p:nvSpPr>
          <p:cNvPr id="9" name="TextBox 8"/>
          <p:cNvSpPr txBox="1"/>
          <p:nvPr/>
        </p:nvSpPr>
        <p:spPr>
          <a:xfrm>
            <a:off x="7162800" y="3182844"/>
            <a:ext cx="1620957" cy="3037755"/>
          </a:xfrm>
          <a:prstGeom prst="rect">
            <a:avLst/>
          </a:prstGeom>
          <a:noFill/>
          <a:ln>
            <a:solidFill>
              <a:schemeClr val="tx1"/>
            </a:solidFill>
          </a:ln>
        </p:spPr>
        <p:txBody>
          <a:bodyPr wrap="square" rtlCol="0">
            <a:spAutoFit/>
          </a:bodyPr>
          <a:lstStyle/>
          <a:p>
            <a:r>
              <a:rPr lang="en-US" i="1" u="sng" dirty="0" smtClean="0"/>
              <a:t>GFDL Collaborators:</a:t>
            </a:r>
          </a:p>
          <a:p>
            <a:endParaRPr lang="en-US" i="1" dirty="0" smtClean="0"/>
          </a:p>
          <a:p>
            <a:pPr eaLnBrk="1" hangingPunct="1">
              <a:lnSpc>
                <a:spcPct val="80000"/>
              </a:lnSpc>
              <a:spcAft>
                <a:spcPts val="600"/>
              </a:spcAft>
            </a:pPr>
            <a:r>
              <a:rPr lang="en-US" sz="1600" b="1" i="1" dirty="0" smtClean="0"/>
              <a:t>Joe </a:t>
            </a:r>
            <a:r>
              <a:rPr lang="en-US" sz="1600" b="1" i="1" dirty="0" err="1" smtClean="0"/>
              <a:t>Sirutis</a:t>
            </a:r>
            <a:endParaRPr lang="en-US" sz="1600" b="1" i="1" dirty="0" smtClean="0"/>
          </a:p>
          <a:p>
            <a:pPr eaLnBrk="1" hangingPunct="1">
              <a:lnSpc>
                <a:spcPct val="80000"/>
              </a:lnSpc>
              <a:spcAft>
                <a:spcPts val="600"/>
              </a:spcAft>
            </a:pPr>
            <a:r>
              <a:rPr lang="en-US" sz="1600" b="1" i="1" dirty="0" smtClean="0"/>
              <a:t>Isaac Held</a:t>
            </a:r>
          </a:p>
          <a:p>
            <a:pPr eaLnBrk="1" hangingPunct="1">
              <a:lnSpc>
                <a:spcPct val="80000"/>
              </a:lnSpc>
              <a:spcAft>
                <a:spcPts val="600"/>
              </a:spcAft>
            </a:pPr>
            <a:r>
              <a:rPr lang="en-US" sz="1600" b="1" i="1" dirty="0" smtClean="0"/>
              <a:t>Gabe </a:t>
            </a:r>
            <a:r>
              <a:rPr lang="en-US" sz="1600" b="1" i="1" dirty="0" err="1" smtClean="0"/>
              <a:t>Vecchi</a:t>
            </a:r>
            <a:endParaRPr lang="en-US" sz="1600" b="1" i="1" dirty="0" smtClean="0"/>
          </a:p>
          <a:p>
            <a:pPr eaLnBrk="1" hangingPunct="1">
              <a:lnSpc>
                <a:spcPct val="80000"/>
              </a:lnSpc>
              <a:spcAft>
                <a:spcPts val="600"/>
              </a:spcAft>
            </a:pPr>
            <a:r>
              <a:rPr lang="en-US" sz="1600" b="1" i="1" dirty="0" smtClean="0"/>
              <a:t>Bob </a:t>
            </a:r>
            <a:r>
              <a:rPr lang="en-US" sz="1600" b="1" i="1" dirty="0" err="1" smtClean="0"/>
              <a:t>Tuleya</a:t>
            </a:r>
            <a:endParaRPr lang="en-US" sz="1600" b="1" i="1" dirty="0" smtClean="0"/>
          </a:p>
          <a:p>
            <a:pPr eaLnBrk="1" hangingPunct="1">
              <a:lnSpc>
                <a:spcPct val="80000"/>
              </a:lnSpc>
              <a:spcAft>
                <a:spcPts val="600"/>
              </a:spcAft>
            </a:pPr>
            <a:r>
              <a:rPr lang="en-US" sz="1600" b="1" i="1" dirty="0" smtClean="0"/>
              <a:t>Morris Bender</a:t>
            </a:r>
          </a:p>
          <a:p>
            <a:pPr eaLnBrk="1" hangingPunct="1">
              <a:lnSpc>
                <a:spcPct val="80000"/>
              </a:lnSpc>
              <a:spcAft>
                <a:spcPts val="600"/>
              </a:spcAft>
            </a:pPr>
            <a:r>
              <a:rPr lang="en-US" sz="1600" b="1" i="1" dirty="0" smtClean="0"/>
              <a:t>Steve Garner</a:t>
            </a:r>
          </a:p>
          <a:p>
            <a:pPr eaLnBrk="1" hangingPunct="1">
              <a:lnSpc>
                <a:spcPct val="80000"/>
              </a:lnSpc>
              <a:spcAft>
                <a:spcPts val="600"/>
              </a:spcAft>
            </a:pPr>
            <a:r>
              <a:rPr lang="en-US" sz="1600" b="1" i="1" dirty="0" smtClean="0"/>
              <a:t>Ming Zhao</a:t>
            </a:r>
          </a:p>
          <a:p>
            <a:pPr eaLnBrk="1" hangingPunct="1">
              <a:lnSpc>
                <a:spcPct val="80000"/>
              </a:lnSpc>
              <a:spcAft>
                <a:spcPts val="600"/>
              </a:spcAft>
            </a:pPr>
            <a:r>
              <a:rPr lang="en-US" sz="1600" b="1" i="1" dirty="0" smtClean="0"/>
              <a:t>S.-J. Lin</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685800" y="762000"/>
            <a:ext cx="8001000" cy="5364480"/>
          </a:xfrm>
          <a:prstGeom prst="rect">
            <a:avLst/>
          </a:prstGeom>
          <a:noFill/>
          <a:ln w="9525">
            <a:noFill/>
            <a:miter lim="800000"/>
            <a:headEnd/>
            <a:tailEnd/>
          </a:ln>
        </p:spPr>
      </p:pic>
      <p:sp>
        <p:nvSpPr>
          <p:cNvPr id="3" name="TextBox 2"/>
          <p:cNvSpPr txBox="1"/>
          <p:nvPr/>
        </p:nvSpPr>
        <p:spPr>
          <a:xfrm>
            <a:off x="1497067" y="228600"/>
            <a:ext cx="6199133" cy="369332"/>
          </a:xfrm>
          <a:prstGeom prst="rect">
            <a:avLst/>
          </a:prstGeom>
          <a:noFill/>
        </p:spPr>
        <p:txBody>
          <a:bodyPr wrap="none" rtlCol="0">
            <a:spAutoFit/>
          </a:bodyPr>
          <a:lstStyle/>
          <a:p>
            <a:r>
              <a:rPr lang="en-US" dirty="0" smtClean="0"/>
              <a:t>Ship tracks have changed in density and location over time</a:t>
            </a:r>
            <a:endParaRPr lang="en-US" dirty="0"/>
          </a:p>
        </p:txBody>
      </p:sp>
      <p:sp>
        <p:nvSpPr>
          <p:cNvPr id="4" name="Rectangle 3"/>
          <p:cNvSpPr/>
          <p:nvPr/>
        </p:nvSpPr>
        <p:spPr>
          <a:xfrm>
            <a:off x="685800" y="6400800"/>
            <a:ext cx="4572000" cy="261610"/>
          </a:xfrm>
          <a:prstGeom prst="rect">
            <a:avLst/>
          </a:prstGeom>
        </p:spPr>
        <p:txBody>
          <a:bodyPr>
            <a:spAutoFit/>
          </a:bodyPr>
          <a:lstStyle/>
          <a:p>
            <a:r>
              <a:rPr lang="en-US" sz="1100" dirty="0" smtClean="0"/>
              <a:t>Source:  </a:t>
            </a:r>
            <a:r>
              <a:rPr lang="en-US" sz="1100" dirty="0" err="1" smtClean="0"/>
              <a:t>Vecchi</a:t>
            </a:r>
            <a:r>
              <a:rPr lang="en-US" sz="1100" dirty="0" smtClean="0"/>
              <a:t> and Knutson , J. Climate, 2008.</a:t>
            </a:r>
            <a:endParaRPr lang="en-US" sz="1100" dirty="0"/>
          </a:p>
        </p:txBody>
      </p:sp>
      <p:sp>
        <p:nvSpPr>
          <p:cNvPr id="5" name="Slide Number Placeholder 4"/>
          <p:cNvSpPr>
            <a:spLocks noGrp="1"/>
          </p:cNvSpPr>
          <p:nvPr>
            <p:ph type="sldNum" sz="quarter" idx="12"/>
          </p:nvPr>
        </p:nvSpPr>
        <p:spPr>
          <a:xfrm>
            <a:off x="6553200" y="228600"/>
            <a:ext cx="2133600" cy="476250"/>
          </a:xfrm>
        </p:spPr>
        <p:txBody>
          <a:bodyPr/>
          <a:lstStyle/>
          <a:p>
            <a:pPr>
              <a:defRPr/>
            </a:pPr>
            <a:fld id="{B8A97866-CB54-48DE-B24C-559CF9375FC2}" type="slidenum">
              <a:rPr lang="en-US" sz="2000" smtClean="0"/>
              <a:pPr>
                <a:defRPr/>
              </a:pPr>
              <a:t>10</a:t>
            </a:fld>
            <a:endParaRPr lang="en-US" sz="2000"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descr="cat45.png"/>
          <p:cNvPicPr>
            <a:picLocks noChangeAspect="1"/>
          </p:cNvPicPr>
          <p:nvPr/>
        </p:nvPicPr>
        <p:blipFill>
          <a:blip r:embed="rId2" cstate="print"/>
          <a:srcRect/>
          <a:stretch>
            <a:fillRect/>
          </a:stretch>
        </p:blipFill>
        <p:spPr bwMode="auto">
          <a:xfrm>
            <a:off x="1066800" y="685800"/>
            <a:ext cx="7543800" cy="5829300"/>
          </a:xfrm>
          <a:prstGeom prst="rect">
            <a:avLst/>
          </a:prstGeom>
          <a:noFill/>
          <a:ln w="9525">
            <a:noFill/>
            <a:miter lim="800000"/>
            <a:headEnd/>
            <a:tailEnd/>
          </a:ln>
        </p:spPr>
      </p:pic>
      <p:sp>
        <p:nvSpPr>
          <p:cNvPr id="38916" name="TextBox 3"/>
          <p:cNvSpPr txBox="1">
            <a:spLocks noChangeArrowheads="1"/>
          </p:cNvSpPr>
          <p:nvPr/>
        </p:nvSpPr>
        <p:spPr bwMode="auto">
          <a:xfrm>
            <a:off x="6061075" y="6553200"/>
            <a:ext cx="2701925" cy="261938"/>
          </a:xfrm>
          <a:prstGeom prst="rect">
            <a:avLst/>
          </a:prstGeom>
          <a:noFill/>
          <a:ln w="9525">
            <a:noFill/>
            <a:miter lim="800000"/>
            <a:headEnd/>
            <a:tailEnd/>
          </a:ln>
        </p:spPr>
        <p:txBody>
          <a:bodyPr wrap="none">
            <a:spAutoFit/>
          </a:bodyPr>
          <a:lstStyle/>
          <a:p>
            <a:r>
              <a:rPr lang="en-US" sz="1100"/>
              <a:t>Source:  Bender et al., submitted, 2009.</a:t>
            </a:r>
          </a:p>
        </p:txBody>
      </p:sp>
      <p:sp>
        <p:nvSpPr>
          <p:cNvPr id="38917" name="Slide Number Placeholder 4"/>
          <p:cNvSpPr>
            <a:spLocks noGrp="1"/>
          </p:cNvSpPr>
          <p:nvPr>
            <p:ph type="sldNum" sz="quarter" idx="12"/>
          </p:nvPr>
        </p:nvSpPr>
        <p:spPr>
          <a:xfrm>
            <a:off x="6553200" y="304800"/>
            <a:ext cx="2133600" cy="476250"/>
          </a:xfrm>
          <a:noFill/>
        </p:spPr>
        <p:txBody>
          <a:bodyPr/>
          <a:lstStyle/>
          <a:p>
            <a:fld id="{0C3186F7-5A1E-452C-88B5-BFC1310DF18C}" type="slidenum">
              <a:rPr lang="en-US" sz="1800" smtClean="0"/>
              <a:pPr/>
              <a:t>100</a:t>
            </a:fld>
            <a:endParaRPr lang="en-US" sz="1800" smtClean="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obs_temp"/>
          <p:cNvPicPr>
            <a:picLocks noChangeAspect="1" noChangeArrowheads="1"/>
          </p:cNvPicPr>
          <p:nvPr/>
        </p:nvPicPr>
        <p:blipFill>
          <a:blip r:embed="rId2" cstate="print"/>
          <a:srcRect t="13162"/>
          <a:stretch>
            <a:fillRect/>
          </a:stretch>
        </p:blipFill>
        <p:spPr bwMode="auto">
          <a:xfrm>
            <a:off x="304800" y="2362200"/>
            <a:ext cx="4003675" cy="3300413"/>
          </a:xfrm>
          <a:prstGeom prst="rect">
            <a:avLst/>
          </a:prstGeom>
          <a:noFill/>
          <a:ln w="9525">
            <a:noFill/>
            <a:miter lim="800000"/>
            <a:headEnd/>
            <a:tailEnd/>
          </a:ln>
        </p:spPr>
      </p:pic>
      <p:pic>
        <p:nvPicPr>
          <p:cNvPr id="34819" name="Picture 3" descr="model2_temp_anom_plus_wind_tk"/>
          <p:cNvPicPr>
            <a:picLocks noChangeAspect="1" noChangeArrowheads="1"/>
          </p:cNvPicPr>
          <p:nvPr/>
        </p:nvPicPr>
        <p:blipFill>
          <a:blip r:embed="rId3" cstate="print"/>
          <a:srcRect l="1830" t="23030" b="18182"/>
          <a:stretch>
            <a:fillRect/>
          </a:stretch>
        </p:blipFill>
        <p:spPr bwMode="auto">
          <a:xfrm>
            <a:off x="4546600" y="2286000"/>
            <a:ext cx="4140200" cy="3209925"/>
          </a:xfrm>
          <a:prstGeom prst="rect">
            <a:avLst/>
          </a:prstGeom>
          <a:noFill/>
          <a:ln w="9525">
            <a:noFill/>
            <a:miter lim="800000"/>
            <a:headEnd/>
            <a:tailEnd/>
          </a:ln>
        </p:spPr>
      </p:pic>
      <p:sp>
        <p:nvSpPr>
          <p:cNvPr id="34820" name="Text Box 4"/>
          <p:cNvSpPr txBox="1">
            <a:spLocks noChangeArrowheads="1"/>
          </p:cNvSpPr>
          <p:nvPr/>
        </p:nvSpPr>
        <p:spPr bwMode="auto">
          <a:xfrm>
            <a:off x="1584325" y="746125"/>
            <a:ext cx="6059488" cy="336550"/>
          </a:xfrm>
          <a:prstGeom prst="rect">
            <a:avLst/>
          </a:prstGeom>
          <a:noFill/>
          <a:ln w="9525">
            <a:noFill/>
            <a:miter lim="800000"/>
            <a:headEnd/>
            <a:tailEnd/>
          </a:ln>
        </p:spPr>
        <p:txBody>
          <a:bodyPr wrap="none">
            <a:spAutoFit/>
          </a:bodyPr>
          <a:lstStyle/>
          <a:p>
            <a:pPr eaLnBrk="1" hangingPunct="1"/>
            <a:r>
              <a:rPr lang="en-US" sz="1600"/>
              <a:t>Zetac model hurricanes have a fairly realistic warm core structure</a:t>
            </a:r>
          </a:p>
        </p:txBody>
      </p:sp>
      <p:sp>
        <p:nvSpPr>
          <p:cNvPr id="34821" name="Text Box 5"/>
          <p:cNvSpPr txBox="1">
            <a:spLocks noChangeArrowheads="1"/>
          </p:cNvSpPr>
          <p:nvPr/>
        </p:nvSpPr>
        <p:spPr bwMode="auto">
          <a:xfrm>
            <a:off x="4953000" y="1676400"/>
            <a:ext cx="3352800" cy="517525"/>
          </a:xfrm>
          <a:prstGeom prst="rect">
            <a:avLst/>
          </a:prstGeom>
          <a:noFill/>
          <a:ln w="9525">
            <a:noFill/>
            <a:miter lim="800000"/>
            <a:headEnd/>
            <a:tailEnd/>
          </a:ln>
        </p:spPr>
        <p:txBody>
          <a:bodyPr>
            <a:spAutoFit/>
          </a:bodyPr>
          <a:lstStyle/>
          <a:p>
            <a:pPr eaLnBrk="1" hangingPunct="1"/>
            <a:r>
              <a:rPr lang="en-US" sz="1400"/>
              <a:t>Model hurricane composite temperature anomaly and wind speed: </a:t>
            </a:r>
          </a:p>
        </p:txBody>
      </p:sp>
      <p:sp>
        <p:nvSpPr>
          <p:cNvPr id="34822" name="Text Box 6"/>
          <p:cNvSpPr txBox="1">
            <a:spLocks noChangeArrowheads="1"/>
          </p:cNvSpPr>
          <p:nvPr/>
        </p:nvSpPr>
        <p:spPr bwMode="auto">
          <a:xfrm>
            <a:off x="822325" y="1687513"/>
            <a:ext cx="2835275" cy="730250"/>
          </a:xfrm>
          <a:prstGeom prst="rect">
            <a:avLst/>
          </a:prstGeom>
          <a:noFill/>
          <a:ln w="9525">
            <a:noFill/>
            <a:miter lim="800000"/>
            <a:headEnd/>
            <a:tailEnd/>
          </a:ln>
        </p:spPr>
        <p:txBody>
          <a:bodyPr>
            <a:spAutoFit/>
          </a:bodyPr>
          <a:lstStyle/>
          <a:p>
            <a:pPr eaLnBrk="1" hangingPunct="1"/>
            <a:r>
              <a:rPr lang="en-US" sz="1400"/>
              <a:t>Observed composite temperature anomaly for steady-state typhoon (Frank 1977)</a:t>
            </a:r>
          </a:p>
        </p:txBody>
      </p:sp>
      <p:sp>
        <p:nvSpPr>
          <p:cNvPr id="34823" name="Text Box 7"/>
          <p:cNvSpPr txBox="1">
            <a:spLocks noChangeArrowheads="1"/>
          </p:cNvSpPr>
          <p:nvPr/>
        </p:nvSpPr>
        <p:spPr bwMode="auto">
          <a:xfrm>
            <a:off x="8442325" y="188913"/>
            <a:ext cx="438150" cy="366712"/>
          </a:xfrm>
          <a:prstGeom prst="rect">
            <a:avLst/>
          </a:prstGeom>
          <a:noFill/>
          <a:ln w="9525">
            <a:noFill/>
            <a:miter lim="800000"/>
            <a:headEnd/>
            <a:tailEnd/>
          </a:ln>
        </p:spPr>
        <p:txBody>
          <a:bodyPr wrap="none">
            <a:spAutoFit/>
          </a:bodyPr>
          <a:lstStyle/>
          <a:p>
            <a:fld id="{F3BFBBE1-4903-46C0-83A1-ABD90D5305DA}" type="slidenum">
              <a:rPr lang="en-US"/>
              <a:pPr/>
              <a:t>101</a:t>
            </a:fld>
            <a:endParaRPr lang="en-US"/>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5" descr="12fig_map_freq"/>
          <p:cNvPicPr>
            <a:picLocks noChangeAspect="1" noChangeArrowheads="1"/>
          </p:cNvPicPr>
          <p:nvPr/>
        </p:nvPicPr>
        <p:blipFill>
          <a:blip r:embed="rId2" cstate="print"/>
          <a:srcRect/>
          <a:stretch>
            <a:fillRect/>
          </a:stretch>
        </p:blipFill>
        <p:spPr bwMode="auto">
          <a:xfrm>
            <a:off x="533400" y="1295400"/>
            <a:ext cx="6665913" cy="5189538"/>
          </a:xfrm>
          <a:prstGeom prst="rect">
            <a:avLst/>
          </a:prstGeom>
          <a:noFill/>
          <a:ln w="9525">
            <a:noFill/>
            <a:miter lim="800000"/>
            <a:headEnd/>
            <a:tailEnd/>
          </a:ln>
        </p:spPr>
      </p:pic>
      <p:sp>
        <p:nvSpPr>
          <p:cNvPr id="45059" name="Text Box 6"/>
          <p:cNvSpPr txBox="1">
            <a:spLocks noChangeArrowheads="1"/>
          </p:cNvSpPr>
          <p:nvPr/>
        </p:nvSpPr>
        <p:spPr bwMode="auto">
          <a:xfrm>
            <a:off x="7451725" y="4986338"/>
            <a:ext cx="1387475" cy="831850"/>
          </a:xfrm>
          <a:prstGeom prst="rect">
            <a:avLst/>
          </a:prstGeom>
          <a:noFill/>
          <a:ln w="9525">
            <a:solidFill>
              <a:schemeClr val="tx1"/>
            </a:solidFill>
            <a:miter lim="800000"/>
            <a:headEnd/>
            <a:tailEnd/>
          </a:ln>
        </p:spPr>
        <p:txBody>
          <a:bodyPr>
            <a:spAutoFit/>
          </a:bodyPr>
          <a:lstStyle/>
          <a:p>
            <a:r>
              <a:rPr lang="en-US" sz="1200"/>
              <a:t>A hint of an eastward shift in hurricane occurrence…</a:t>
            </a:r>
          </a:p>
        </p:txBody>
      </p:sp>
      <p:sp>
        <p:nvSpPr>
          <p:cNvPr id="45060" name="Text Box 7"/>
          <p:cNvSpPr txBox="1">
            <a:spLocks noChangeArrowheads="1"/>
          </p:cNvSpPr>
          <p:nvPr/>
        </p:nvSpPr>
        <p:spPr bwMode="auto">
          <a:xfrm>
            <a:off x="7299325" y="2395538"/>
            <a:ext cx="1616075" cy="1014412"/>
          </a:xfrm>
          <a:prstGeom prst="rect">
            <a:avLst/>
          </a:prstGeom>
          <a:noFill/>
          <a:ln w="9525">
            <a:solidFill>
              <a:schemeClr val="tx1"/>
            </a:solidFill>
            <a:miter lim="800000"/>
            <a:headEnd/>
            <a:tailEnd/>
          </a:ln>
        </p:spPr>
        <p:txBody>
          <a:bodyPr>
            <a:spAutoFit/>
          </a:bodyPr>
          <a:lstStyle/>
          <a:p>
            <a:r>
              <a:rPr lang="en-US" sz="1200"/>
              <a:t>Some biases in hurricane occurrence may distort climate change projection</a:t>
            </a:r>
          </a:p>
        </p:txBody>
      </p:sp>
      <p:sp>
        <p:nvSpPr>
          <p:cNvPr id="45061" name="Text Box 8"/>
          <p:cNvSpPr txBox="1">
            <a:spLocks noChangeArrowheads="1"/>
          </p:cNvSpPr>
          <p:nvPr/>
        </p:nvSpPr>
        <p:spPr bwMode="auto">
          <a:xfrm>
            <a:off x="914400" y="381000"/>
            <a:ext cx="6340475" cy="641350"/>
          </a:xfrm>
          <a:prstGeom prst="rect">
            <a:avLst/>
          </a:prstGeom>
          <a:noFill/>
          <a:ln w="9525">
            <a:noFill/>
            <a:miter lim="800000"/>
            <a:headEnd/>
            <a:tailEnd/>
          </a:ln>
        </p:spPr>
        <p:txBody>
          <a:bodyPr>
            <a:spAutoFit/>
          </a:bodyPr>
          <a:lstStyle/>
          <a:p>
            <a:r>
              <a:rPr lang="en-US"/>
              <a:t>Influence of pronounced greenhouse warming on distribution of hurricane occurrence:</a:t>
            </a:r>
          </a:p>
        </p:txBody>
      </p:sp>
      <p:sp>
        <p:nvSpPr>
          <p:cNvPr id="45062" name="Slide Number Placeholder 5"/>
          <p:cNvSpPr>
            <a:spLocks noGrp="1"/>
          </p:cNvSpPr>
          <p:nvPr>
            <p:ph type="sldNum" sz="quarter" idx="12"/>
          </p:nvPr>
        </p:nvSpPr>
        <p:spPr>
          <a:xfrm>
            <a:off x="7010400" y="152400"/>
            <a:ext cx="2133600" cy="476250"/>
          </a:xfrm>
          <a:noFill/>
        </p:spPr>
        <p:txBody>
          <a:bodyPr/>
          <a:lstStyle/>
          <a:p>
            <a:fld id="{4E70CF2F-13FF-4FC9-9F0F-5487A8E80DA8}" type="slidenum">
              <a:rPr lang="en-US" sz="2000" smtClean="0"/>
              <a:pPr/>
              <a:t>102</a:t>
            </a:fld>
            <a:endParaRPr lang="en-US" smtClean="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idx="4294967295"/>
          </p:nvPr>
        </p:nvSpPr>
        <p:spPr/>
        <p:txBody>
          <a:bodyPr/>
          <a:lstStyle/>
          <a:p>
            <a:pPr eaLnBrk="1" hangingPunct="1"/>
            <a:r>
              <a:rPr lang="en-US" smtClean="0"/>
              <a:t>Climate Model Dependence?</a:t>
            </a:r>
          </a:p>
        </p:txBody>
      </p:sp>
      <p:sp>
        <p:nvSpPr>
          <p:cNvPr id="50179" name="Rectangle 3"/>
          <p:cNvSpPr>
            <a:spLocks noGrp="1" noChangeArrowheads="1"/>
          </p:cNvSpPr>
          <p:nvPr>
            <p:ph type="body" idx="4294967295"/>
          </p:nvPr>
        </p:nvSpPr>
        <p:spPr>
          <a:xfrm>
            <a:off x="1143000" y="1828800"/>
            <a:ext cx="5715000" cy="3581400"/>
          </a:xfrm>
        </p:spPr>
        <p:txBody>
          <a:bodyPr/>
          <a:lstStyle/>
          <a:p>
            <a:pPr eaLnBrk="1" hangingPunct="1">
              <a:lnSpc>
                <a:spcPct val="80000"/>
              </a:lnSpc>
              <a:spcBef>
                <a:spcPct val="45000"/>
              </a:spcBef>
            </a:pPr>
            <a:r>
              <a:rPr lang="en-US" sz="2000" smtClean="0"/>
              <a:t>Rather than an average climate change perturbation derived from multiple models, consider the change from individual CMIP3 models separately. </a:t>
            </a:r>
          </a:p>
          <a:p>
            <a:pPr lvl="1" eaLnBrk="1" hangingPunct="1">
              <a:lnSpc>
                <a:spcPct val="80000"/>
              </a:lnSpc>
              <a:spcBef>
                <a:spcPct val="45000"/>
              </a:spcBef>
            </a:pPr>
            <a:r>
              <a:rPr lang="en-US" sz="1800" smtClean="0"/>
              <a:t>For each model, use linear trend analysis to extract the A1B scenario 21</a:t>
            </a:r>
            <a:r>
              <a:rPr lang="en-US" sz="1800" baseline="30000" smtClean="0"/>
              <a:t>st</a:t>
            </a:r>
            <a:r>
              <a:rPr lang="en-US" sz="1800" smtClean="0"/>
              <a:t> century climate change perturbation field.</a:t>
            </a:r>
          </a:p>
          <a:p>
            <a:pPr lvl="1" eaLnBrk="1" hangingPunct="1">
              <a:lnSpc>
                <a:spcPct val="80000"/>
              </a:lnSpc>
              <a:spcBef>
                <a:spcPct val="45000"/>
              </a:spcBef>
            </a:pPr>
            <a:r>
              <a:rPr lang="en-US" sz="1800" smtClean="0"/>
              <a:t>Models include GFDL CM2.1, MPI, MRI, HadCM3 (so far).</a:t>
            </a:r>
          </a:p>
          <a:p>
            <a:pPr lvl="1" eaLnBrk="1" hangingPunct="1">
              <a:lnSpc>
                <a:spcPct val="80000"/>
              </a:lnSpc>
              <a:spcBef>
                <a:spcPct val="45000"/>
              </a:spcBef>
            </a:pPr>
            <a:r>
              <a:rPr lang="en-US" sz="1800" smtClean="0"/>
              <a:t>Selection of models attempts to capture extremes of the distribution of model responses.</a:t>
            </a:r>
          </a:p>
          <a:p>
            <a:pPr lvl="1" eaLnBrk="1" hangingPunct="1">
              <a:lnSpc>
                <a:spcPct val="80000"/>
              </a:lnSpc>
              <a:buFontTx/>
              <a:buNone/>
            </a:pPr>
            <a:endParaRPr lang="en-US" sz="1800" smtClean="0"/>
          </a:p>
        </p:txBody>
      </p:sp>
      <p:sp>
        <p:nvSpPr>
          <p:cNvPr id="50180" name="Text Box 4"/>
          <p:cNvSpPr txBox="1">
            <a:spLocks noChangeArrowheads="1"/>
          </p:cNvSpPr>
          <p:nvPr/>
        </p:nvSpPr>
        <p:spPr bwMode="auto">
          <a:xfrm>
            <a:off x="8670925" y="36513"/>
            <a:ext cx="438150" cy="366712"/>
          </a:xfrm>
          <a:prstGeom prst="rect">
            <a:avLst/>
          </a:prstGeom>
          <a:noFill/>
          <a:ln w="9525">
            <a:noFill/>
            <a:miter lim="800000"/>
            <a:headEnd/>
            <a:tailEnd/>
          </a:ln>
        </p:spPr>
        <p:txBody>
          <a:bodyPr wrap="none">
            <a:spAutoFit/>
          </a:bodyPr>
          <a:lstStyle/>
          <a:p>
            <a:fld id="{F39A389C-AE3A-46BF-9E90-F49EC4621CED}" type="slidenum">
              <a:rPr lang="en-US"/>
              <a:pPr/>
              <a:t>103</a:t>
            </a:fld>
            <a:endParaRPr lang="en-US"/>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noChangeAspect="1"/>
          </p:cNvGrpSpPr>
          <p:nvPr/>
        </p:nvGrpSpPr>
        <p:grpSpPr bwMode="auto">
          <a:xfrm>
            <a:off x="-17463" y="708025"/>
            <a:ext cx="8780463" cy="5692775"/>
            <a:chOff x="-528" y="240"/>
            <a:chExt cx="6480" cy="4080"/>
          </a:xfrm>
        </p:grpSpPr>
        <p:pic>
          <p:nvPicPr>
            <p:cNvPr id="58373" name="Picture 5" descr="obs_traj_1981-2005_new_ibtracs_1min"/>
            <p:cNvPicPr>
              <a:picLocks noChangeAspect="1" noChangeArrowheads="1"/>
            </p:cNvPicPr>
            <p:nvPr/>
          </p:nvPicPr>
          <p:blipFill>
            <a:blip r:embed="rId2" cstate="print"/>
            <a:srcRect/>
            <a:stretch>
              <a:fillRect/>
            </a:stretch>
          </p:blipFill>
          <p:spPr bwMode="auto">
            <a:xfrm>
              <a:off x="-528" y="240"/>
              <a:ext cx="6480" cy="2045"/>
            </a:xfrm>
            <a:prstGeom prst="rect">
              <a:avLst/>
            </a:prstGeom>
            <a:noFill/>
            <a:ln w="9525">
              <a:noFill/>
              <a:miter lim="800000"/>
              <a:headEnd/>
              <a:tailEnd/>
            </a:ln>
          </p:spPr>
        </p:pic>
        <p:pic>
          <p:nvPicPr>
            <p:cNvPr id="58374" name="Picture 6" descr="mod_traj_1981-2005_new_ibtracs_1min"/>
            <p:cNvPicPr>
              <a:picLocks noChangeAspect="1" noChangeArrowheads="1"/>
            </p:cNvPicPr>
            <p:nvPr/>
          </p:nvPicPr>
          <p:blipFill>
            <a:blip r:embed="rId3" cstate="print"/>
            <a:srcRect/>
            <a:stretch>
              <a:fillRect/>
            </a:stretch>
          </p:blipFill>
          <p:spPr bwMode="auto">
            <a:xfrm>
              <a:off x="-528" y="2276"/>
              <a:ext cx="6480" cy="2044"/>
            </a:xfrm>
            <a:prstGeom prst="rect">
              <a:avLst/>
            </a:prstGeom>
            <a:noFill/>
            <a:ln w="9525">
              <a:noFill/>
              <a:miter lim="800000"/>
              <a:headEnd/>
              <a:tailEnd/>
            </a:ln>
          </p:spPr>
        </p:pic>
      </p:grpSp>
      <p:sp>
        <p:nvSpPr>
          <p:cNvPr id="58371" name="TextBox 4"/>
          <p:cNvSpPr txBox="1">
            <a:spLocks noChangeArrowheads="1"/>
          </p:cNvSpPr>
          <p:nvPr/>
        </p:nvSpPr>
        <p:spPr bwMode="auto">
          <a:xfrm>
            <a:off x="914400" y="228600"/>
            <a:ext cx="7793038" cy="369888"/>
          </a:xfrm>
          <a:prstGeom prst="rect">
            <a:avLst/>
          </a:prstGeom>
          <a:noFill/>
          <a:ln w="9525">
            <a:noFill/>
            <a:miter lim="800000"/>
            <a:headEnd/>
            <a:tailEnd/>
          </a:ln>
        </p:spPr>
        <p:txBody>
          <a:bodyPr wrap="none">
            <a:spAutoFit/>
          </a:bodyPr>
          <a:lstStyle/>
          <a:p>
            <a:r>
              <a:rPr lang="en-US"/>
              <a:t>Tropical Storm Tracks (1981-2005):  HIRAM 50km Grid Model vs Observed</a:t>
            </a:r>
          </a:p>
        </p:txBody>
      </p:sp>
      <p:sp>
        <p:nvSpPr>
          <p:cNvPr id="58372" name="Rectangle 5"/>
          <p:cNvSpPr>
            <a:spLocks noChangeArrowheads="1"/>
          </p:cNvSpPr>
          <p:nvPr/>
        </p:nvSpPr>
        <p:spPr bwMode="auto">
          <a:xfrm>
            <a:off x="685800" y="6581775"/>
            <a:ext cx="4572000" cy="276225"/>
          </a:xfrm>
          <a:prstGeom prst="rect">
            <a:avLst/>
          </a:prstGeom>
          <a:noFill/>
          <a:ln w="9525">
            <a:noFill/>
            <a:miter lim="800000"/>
            <a:headEnd/>
            <a:tailEnd/>
          </a:ln>
        </p:spPr>
        <p:txBody>
          <a:bodyPr>
            <a:spAutoFit/>
          </a:bodyPr>
          <a:lstStyle/>
          <a:p>
            <a:r>
              <a:rPr lang="en-US" sz="1200"/>
              <a:t>Source:  Zhao et al. J. Climate, in press (2009)</a:t>
            </a:r>
          </a:p>
        </p:txBody>
      </p:sp>
      <p:sp>
        <p:nvSpPr>
          <p:cNvPr id="7" name="Slide Number Placeholder 6"/>
          <p:cNvSpPr>
            <a:spLocks noGrp="1"/>
          </p:cNvSpPr>
          <p:nvPr>
            <p:ph type="sldNum" sz="quarter" idx="12"/>
          </p:nvPr>
        </p:nvSpPr>
        <p:spPr>
          <a:xfrm>
            <a:off x="7010400" y="152400"/>
            <a:ext cx="2133600" cy="476250"/>
          </a:xfrm>
        </p:spPr>
        <p:txBody>
          <a:bodyPr/>
          <a:lstStyle/>
          <a:p>
            <a:pPr>
              <a:defRPr/>
            </a:pPr>
            <a:fld id="{5F023278-FEA1-455D-895D-8513FD785F75}" type="slidenum">
              <a:rPr lang="en-US" smtClean="0"/>
              <a:pPr>
                <a:defRPr/>
              </a:pPr>
              <a:t>104</a:t>
            </a:fld>
            <a:endParaRPr lang="en-US"/>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noise_trend"/>
          <p:cNvPicPr>
            <a:picLocks noChangeAspect="1" noChangeArrowheads="1"/>
          </p:cNvPicPr>
          <p:nvPr/>
        </p:nvPicPr>
        <p:blipFill>
          <a:blip r:embed="rId2" cstate="print"/>
          <a:srcRect/>
          <a:stretch>
            <a:fillRect/>
          </a:stretch>
        </p:blipFill>
        <p:spPr bwMode="auto">
          <a:xfrm>
            <a:off x="509588" y="1398588"/>
            <a:ext cx="8124825" cy="4059237"/>
          </a:xfrm>
          <a:prstGeom prst="rect">
            <a:avLst/>
          </a:prstGeom>
          <a:noFill/>
          <a:ln w="9525">
            <a:noFill/>
            <a:miter lim="800000"/>
            <a:headEnd/>
            <a:tailEnd/>
          </a:ln>
        </p:spPr>
      </p:pic>
      <p:sp>
        <p:nvSpPr>
          <p:cNvPr id="57347" name="Rectangle 2"/>
          <p:cNvSpPr>
            <a:spLocks noChangeArrowheads="1"/>
          </p:cNvSpPr>
          <p:nvPr/>
        </p:nvSpPr>
        <p:spPr bwMode="auto">
          <a:xfrm>
            <a:off x="1447800" y="496888"/>
            <a:ext cx="6096000" cy="922337"/>
          </a:xfrm>
          <a:prstGeom prst="rect">
            <a:avLst/>
          </a:prstGeom>
          <a:noFill/>
          <a:ln w="9525">
            <a:noFill/>
            <a:miter lim="800000"/>
            <a:headEnd/>
            <a:tailEnd/>
          </a:ln>
        </p:spPr>
        <p:txBody>
          <a:bodyPr>
            <a:spAutoFit/>
          </a:bodyPr>
          <a:lstStyle/>
          <a:p>
            <a:r>
              <a:rPr lang="en-US"/>
              <a:t>Trends in hurricane counts (1981-2005) are fairly realistic in HIRAM 50 km grid model (within range of the model ensemble) in most basins. </a:t>
            </a:r>
          </a:p>
        </p:txBody>
      </p:sp>
      <p:sp>
        <p:nvSpPr>
          <p:cNvPr id="4" name="Slide Number Placeholder 3"/>
          <p:cNvSpPr>
            <a:spLocks noGrp="1"/>
          </p:cNvSpPr>
          <p:nvPr>
            <p:ph type="sldNum" sz="quarter" idx="12"/>
          </p:nvPr>
        </p:nvSpPr>
        <p:spPr>
          <a:xfrm>
            <a:off x="6705600" y="304800"/>
            <a:ext cx="2133600" cy="476250"/>
          </a:xfrm>
        </p:spPr>
        <p:txBody>
          <a:bodyPr/>
          <a:lstStyle/>
          <a:p>
            <a:pPr>
              <a:defRPr/>
            </a:pPr>
            <a:fld id="{5F023278-FEA1-455D-895D-8513FD785F75}" type="slidenum">
              <a:rPr lang="en-US" smtClean="0"/>
              <a:pPr>
                <a:defRPr/>
              </a:pPr>
              <a:t>105</a:t>
            </a:fld>
            <a:endParaRPr lang="en-US"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9" descr="slp_all_w_cat_Rev_Axis"/>
          <p:cNvPicPr>
            <a:picLocks noChangeAspect="1" noChangeArrowheads="1"/>
          </p:cNvPicPr>
          <p:nvPr/>
        </p:nvPicPr>
        <p:blipFill>
          <a:blip r:embed="rId3" cstate="print"/>
          <a:srcRect/>
          <a:stretch>
            <a:fillRect/>
          </a:stretch>
        </p:blipFill>
        <p:spPr bwMode="auto">
          <a:xfrm>
            <a:off x="-34925" y="1350963"/>
            <a:ext cx="5292725" cy="4089400"/>
          </a:xfrm>
          <a:prstGeom prst="rect">
            <a:avLst/>
          </a:prstGeom>
          <a:noFill/>
          <a:ln w="9525">
            <a:noFill/>
            <a:miter lim="800000"/>
            <a:headEnd/>
            <a:tailEnd/>
          </a:ln>
        </p:spPr>
      </p:pic>
      <p:sp>
        <p:nvSpPr>
          <p:cNvPr id="70659" name="Text Box 3"/>
          <p:cNvSpPr txBox="1">
            <a:spLocks noChangeArrowheads="1"/>
          </p:cNvSpPr>
          <p:nvPr/>
        </p:nvSpPr>
        <p:spPr bwMode="auto">
          <a:xfrm>
            <a:off x="1447800" y="288925"/>
            <a:ext cx="6248400" cy="1006475"/>
          </a:xfrm>
          <a:prstGeom prst="rect">
            <a:avLst/>
          </a:prstGeom>
          <a:solidFill>
            <a:schemeClr val="bg1"/>
          </a:solidFill>
          <a:ln w="9525">
            <a:noFill/>
            <a:miter lim="800000"/>
            <a:headEnd/>
            <a:tailEnd/>
          </a:ln>
        </p:spPr>
        <p:txBody>
          <a:bodyPr>
            <a:spAutoFit/>
          </a:bodyPr>
          <a:lstStyle/>
          <a:p>
            <a:pPr eaLnBrk="1" hangingPunct="1"/>
            <a:r>
              <a:rPr lang="en-US" sz="2000">
                <a:solidFill>
                  <a:srgbClr val="003399"/>
                </a:solidFill>
                <a:latin typeface="Tahoma" pitchFamily="34" charset="0"/>
              </a:rPr>
              <a:t>Hurricane models project </a:t>
            </a:r>
            <a:r>
              <a:rPr lang="en-US" sz="2000" u="sng">
                <a:solidFill>
                  <a:srgbClr val="003399"/>
                </a:solidFill>
                <a:latin typeface="Tahoma" pitchFamily="34" charset="0"/>
              </a:rPr>
              <a:t>increasing hurricane intensities and rainfall rates</a:t>
            </a:r>
            <a:r>
              <a:rPr lang="en-US" sz="2000">
                <a:solidFill>
                  <a:srgbClr val="003399"/>
                </a:solidFill>
                <a:latin typeface="Tahoma" pitchFamily="34" charset="0"/>
              </a:rPr>
              <a:t> with climate warming…       …but probably not detectable at present.</a:t>
            </a:r>
          </a:p>
        </p:txBody>
      </p:sp>
      <p:sp>
        <p:nvSpPr>
          <p:cNvPr id="70660" name="Text Box 4"/>
          <p:cNvSpPr txBox="1">
            <a:spLocks noChangeArrowheads="1"/>
          </p:cNvSpPr>
          <p:nvPr/>
        </p:nvSpPr>
        <p:spPr bwMode="auto">
          <a:xfrm>
            <a:off x="152400" y="6324600"/>
            <a:ext cx="184150" cy="274638"/>
          </a:xfrm>
          <a:prstGeom prst="rect">
            <a:avLst/>
          </a:prstGeom>
          <a:solidFill>
            <a:schemeClr val="bg1"/>
          </a:solidFill>
          <a:ln w="9525">
            <a:noFill/>
            <a:miter lim="800000"/>
            <a:headEnd/>
            <a:tailEnd/>
          </a:ln>
        </p:spPr>
        <p:txBody>
          <a:bodyPr wrap="none">
            <a:spAutoFit/>
          </a:bodyPr>
          <a:lstStyle/>
          <a:p>
            <a:pPr eaLnBrk="1" hangingPunct="1"/>
            <a:endParaRPr lang="en-US" sz="1200">
              <a:solidFill>
                <a:srgbClr val="003399"/>
              </a:solidFill>
              <a:latin typeface="Tahoma" pitchFamily="34" charset="0"/>
            </a:endParaRPr>
          </a:p>
        </p:txBody>
      </p:sp>
      <p:sp>
        <p:nvSpPr>
          <p:cNvPr id="70661" name="Text Box 5"/>
          <p:cNvSpPr txBox="1">
            <a:spLocks noChangeArrowheads="1"/>
          </p:cNvSpPr>
          <p:nvPr/>
        </p:nvSpPr>
        <p:spPr bwMode="auto">
          <a:xfrm>
            <a:off x="0" y="1371600"/>
            <a:ext cx="4876800" cy="396875"/>
          </a:xfrm>
          <a:prstGeom prst="rect">
            <a:avLst/>
          </a:prstGeom>
          <a:solidFill>
            <a:schemeClr val="bg1"/>
          </a:solidFill>
          <a:ln w="9525">
            <a:noFill/>
            <a:miter lim="800000"/>
            <a:headEnd/>
            <a:tailEnd/>
          </a:ln>
        </p:spPr>
        <p:txBody>
          <a:bodyPr>
            <a:spAutoFit/>
          </a:bodyPr>
          <a:lstStyle/>
          <a:p>
            <a:pPr eaLnBrk="1" hangingPunct="1"/>
            <a:endParaRPr lang="en-US" sz="2000">
              <a:solidFill>
                <a:srgbClr val="003399"/>
              </a:solidFill>
              <a:latin typeface="Tahoma" pitchFamily="34" charset="0"/>
            </a:endParaRPr>
          </a:p>
        </p:txBody>
      </p:sp>
      <p:sp>
        <p:nvSpPr>
          <p:cNvPr id="70662" name="Text Box 6"/>
          <p:cNvSpPr txBox="1">
            <a:spLocks noChangeArrowheads="1"/>
          </p:cNvSpPr>
          <p:nvPr/>
        </p:nvSpPr>
        <p:spPr bwMode="auto">
          <a:xfrm>
            <a:off x="381000" y="6354763"/>
            <a:ext cx="7959725" cy="427037"/>
          </a:xfrm>
          <a:prstGeom prst="rect">
            <a:avLst/>
          </a:prstGeom>
          <a:noFill/>
          <a:ln w="9525">
            <a:noFill/>
            <a:miter lim="800000"/>
            <a:headEnd/>
            <a:tailEnd/>
          </a:ln>
        </p:spPr>
        <p:txBody>
          <a:bodyPr wrap="none" lIns="92075" tIns="46038" rIns="92075" bIns="46038">
            <a:spAutoFit/>
          </a:bodyPr>
          <a:lstStyle/>
          <a:p>
            <a:pPr marL="342900" indent="-342900" eaLnBrk="1" hangingPunct="1">
              <a:spcBef>
                <a:spcPct val="20000"/>
              </a:spcBef>
              <a:buClr>
                <a:schemeClr val="hlink"/>
              </a:buClr>
              <a:buSzPct val="60000"/>
              <a:buFont typeface="Wingdings" pitchFamily="2" charset="2"/>
              <a:buNone/>
            </a:pPr>
            <a:r>
              <a:rPr lang="en-US" sz="1000"/>
              <a:t>Sources:  Knutson and Tuleya, </a:t>
            </a:r>
            <a:r>
              <a:rPr lang="en-US" sz="1000" i="1"/>
              <a:t>J. Climate</a:t>
            </a:r>
            <a:r>
              <a:rPr lang="en-US" sz="1000"/>
              <a:t>, 2004 (left); Knutson and Tuleya (2008) Cambridge Univ Press (right).</a:t>
            </a:r>
          </a:p>
          <a:p>
            <a:pPr marL="342900" indent="-342900" eaLnBrk="1" hangingPunct="1">
              <a:spcBef>
                <a:spcPct val="20000"/>
              </a:spcBef>
              <a:buClr>
                <a:schemeClr val="hlink"/>
              </a:buClr>
              <a:buSzPct val="60000"/>
              <a:buFont typeface="Wingdings" pitchFamily="2" charset="2"/>
              <a:buNone/>
            </a:pPr>
            <a:r>
              <a:rPr lang="en-US" sz="1000"/>
              <a:t>                See also Bengtsson et al. (</a:t>
            </a:r>
            <a:r>
              <a:rPr lang="en-US" sz="1000" i="1"/>
              <a:t>Tellus</a:t>
            </a:r>
            <a:r>
              <a:rPr lang="en-US" sz="1000"/>
              <a:t> 2007) and Oouchi et (</a:t>
            </a:r>
            <a:r>
              <a:rPr lang="en-US" sz="1000" i="1"/>
              <a:t>J. Meteor. Soc. Japan,</a:t>
            </a:r>
            <a:r>
              <a:rPr lang="en-US" sz="1000"/>
              <a:t> 2006); Walsh et al. (2004) Stowasser et al. (2007).</a:t>
            </a:r>
          </a:p>
        </p:txBody>
      </p:sp>
      <p:sp>
        <p:nvSpPr>
          <p:cNvPr id="70663" name="Line 11"/>
          <p:cNvSpPr>
            <a:spLocks noChangeShapeType="1"/>
          </p:cNvSpPr>
          <p:nvPr/>
        </p:nvSpPr>
        <p:spPr bwMode="auto">
          <a:xfrm>
            <a:off x="1143000" y="2819400"/>
            <a:ext cx="381000" cy="304800"/>
          </a:xfrm>
          <a:prstGeom prst="line">
            <a:avLst/>
          </a:prstGeom>
          <a:noFill/>
          <a:ln w="9525">
            <a:solidFill>
              <a:schemeClr val="tx1"/>
            </a:solidFill>
            <a:round/>
            <a:headEnd/>
            <a:tailEnd type="triangle" w="med" len="med"/>
          </a:ln>
        </p:spPr>
        <p:txBody>
          <a:bodyPr/>
          <a:lstStyle/>
          <a:p>
            <a:endParaRPr lang="en-US"/>
          </a:p>
        </p:txBody>
      </p:sp>
      <p:sp>
        <p:nvSpPr>
          <p:cNvPr id="70664" name="Text Box 12"/>
          <p:cNvSpPr txBox="1">
            <a:spLocks noChangeArrowheads="1"/>
          </p:cNvSpPr>
          <p:nvPr/>
        </p:nvSpPr>
        <p:spPr bwMode="auto">
          <a:xfrm>
            <a:off x="2590800" y="2971800"/>
            <a:ext cx="1196975" cy="244475"/>
          </a:xfrm>
          <a:prstGeom prst="rect">
            <a:avLst/>
          </a:prstGeom>
          <a:noFill/>
          <a:ln w="9525">
            <a:noFill/>
            <a:miter lim="800000"/>
            <a:headEnd/>
            <a:tailEnd/>
          </a:ln>
        </p:spPr>
        <p:txBody>
          <a:bodyPr wrap="none">
            <a:spAutoFit/>
          </a:bodyPr>
          <a:lstStyle/>
          <a:p>
            <a:pPr eaLnBrk="1" hangingPunct="1"/>
            <a:r>
              <a:rPr lang="en-US" sz="1000"/>
              <a:t>~Late 21</a:t>
            </a:r>
            <a:r>
              <a:rPr lang="en-US" sz="1000" baseline="30000"/>
              <a:t>st</a:t>
            </a:r>
            <a:r>
              <a:rPr lang="en-US" sz="1000"/>
              <a:t> century</a:t>
            </a:r>
          </a:p>
        </p:txBody>
      </p:sp>
      <p:sp>
        <p:nvSpPr>
          <p:cNvPr id="70665" name="Line 14"/>
          <p:cNvSpPr>
            <a:spLocks noChangeShapeType="1"/>
          </p:cNvSpPr>
          <p:nvPr/>
        </p:nvSpPr>
        <p:spPr bwMode="auto">
          <a:xfrm flipH="1">
            <a:off x="2667000" y="3200400"/>
            <a:ext cx="457200" cy="381000"/>
          </a:xfrm>
          <a:prstGeom prst="line">
            <a:avLst/>
          </a:prstGeom>
          <a:noFill/>
          <a:ln w="9525">
            <a:solidFill>
              <a:schemeClr val="tx1"/>
            </a:solidFill>
            <a:round/>
            <a:headEnd/>
            <a:tailEnd type="triangle" w="med" len="med"/>
          </a:ln>
        </p:spPr>
        <p:txBody>
          <a:bodyPr/>
          <a:lstStyle/>
          <a:p>
            <a:endParaRPr lang="en-US"/>
          </a:p>
        </p:txBody>
      </p:sp>
      <p:sp>
        <p:nvSpPr>
          <p:cNvPr id="70666" name="Text Box 15"/>
          <p:cNvSpPr txBox="1">
            <a:spLocks noChangeArrowheads="1"/>
          </p:cNvSpPr>
          <p:nvPr/>
        </p:nvSpPr>
        <p:spPr bwMode="auto">
          <a:xfrm>
            <a:off x="785813" y="2590800"/>
            <a:ext cx="1042987" cy="244475"/>
          </a:xfrm>
          <a:prstGeom prst="rect">
            <a:avLst/>
          </a:prstGeom>
          <a:noFill/>
          <a:ln w="9525">
            <a:noFill/>
            <a:miter lim="800000"/>
            <a:headEnd/>
            <a:tailEnd/>
          </a:ln>
        </p:spPr>
        <p:txBody>
          <a:bodyPr wrap="none">
            <a:spAutoFit/>
          </a:bodyPr>
          <a:lstStyle/>
          <a:p>
            <a:pPr eaLnBrk="1" hangingPunct="1"/>
            <a:r>
              <a:rPr lang="en-US" sz="1000"/>
              <a:t>Current climate</a:t>
            </a:r>
          </a:p>
        </p:txBody>
      </p:sp>
      <p:pic>
        <p:nvPicPr>
          <p:cNvPr id="70667" name="Picture 20" descr="hist_all_but_eman_6hr"/>
          <p:cNvPicPr>
            <a:picLocks noChangeAspect="1" noChangeArrowheads="1"/>
          </p:cNvPicPr>
          <p:nvPr/>
        </p:nvPicPr>
        <p:blipFill>
          <a:blip r:embed="rId4" cstate="print"/>
          <a:srcRect/>
          <a:stretch>
            <a:fillRect/>
          </a:stretch>
        </p:blipFill>
        <p:spPr bwMode="auto">
          <a:xfrm>
            <a:off x="4191000" y="1492250"/>
            <a:ext cx="4972050" cy="3841750"/>
          </a:xfrm>
          <a:prstGeom prst="rect">
            <a:avLst/>
          </a:prstGeom>
          <a:noFill/>
          <a:ln w="9525">
            <a:noFill/>
            <a:miter lim="800000"/>
            <a:headEnd/>
            <a:tailEnd/>
          </a:ln>
        </p:spPr>
      </p:pic>
      <p:sp>
        <p:nvSpPr>
          <p:cNvPr id="70668" name="Text Box 22"/>
          <p:cNvSpPr txBox="1">
            <a:spLocks noChangeArrowheads="1"/>
          </p:cNvSpPr>
          <p:nvPr/>
        </p:nvSpPr>
        <p:spPr bwMode="auto">
          <a:xfrm>
            <a:off x="762000" y="1568450"/>
            <a:ext cx="3192463" cy="336550"/>
          </a:xfrm>
          <a:prstGeom prst="rect">
            <a:avLst/>
          </a:prstGeom>
          <a:solidFill>
            <a:schemeClr val="bg1"/>
          </a:solidFill>
          <a:ln w="9525">
            <a:noFill/>
            <a:miter lim="800000"/>
            <a:headEnd/>
            <a:tailEnd/>
          </a:ln>
        </p:spPr>
        <p:txBody>
          <a:bodyPr wrap="none">
            <a:spAutoFit/>
          </a:bodyPr>
          <a:lstStyle/>
          <a:p>
            <a:r>
              <a:rPr lang="en-US" sz="1600"/>
              <a:t>         Hurricane Intensity              </a:t>
            </a:r>
          </a:p>
        </p:txBody>
      </p:sp>
      <p:sp>
        <p:nvSpPr>
          <p:cNvPr id="70669" name="Text Box 23"/>
          <p:cNvSpPr txBox="1">
            <a:spLocks noChangeArrowheads="1"/>
          </p:cNvSpPr>
          <p:nvPr/>
        </p:nvSpPr>
        <p:spPr bwMode="auto">
          <a:xfrm>
            <a:off x="5089525" y="1568450"/>
            <a:ext cx="3182938" cy="336550"/>
          </a:xfrm>
          <a:prstGeom prst="rect">
            <a:avLst/>
          </a:prstGeom>
          <a:solidFill>
            <a:schemeClr val="bg1"/>
          </a:solidFill>
          <a:ln w="9525">
            <a:noFill/>
            <a:miter lim="800000"/>
            <a:headEnd/>
            <a:tailEnd/>
          </a:ln>
        </p:spPr>
        <p:txBody>
          <a:bodyPr wrap="none">
            <a:spAutoFit/>
          </a:bodyPr>
          <a:lstStyle/>
          <a:p>
            <a:r>
              <a:rPr lang="en-US" sz="1600"/>
              <a:t>    Hurricane Rainfall Rates          </a:t>
            </a:r>
          </a:p>
        </p:txBody>
      </p:sp>
      <p:sp>
        <p:nvSpPr>
          <p:cNvPr id="70670" name="Line 24"/>
          <p:cNvSpPr>
            <a:spLocks noChangeShapeType="1"/>
          </p:cNvSpPr>
          <p:nvPr/>
        </p:nvSpPr>
        <p:spPr bwMode="auto">
          <a:xfrm>
            <a:off x="5205413" y="2590800"/>
            <a:ext cx="381000" cy="304800"/>
          </a:xfrm>
          <a:prstGeom prst="line">
            <a:avLst/>
          </a:prstGeom>
          <a:noFill/>
          <a:ln w="9525">
            <a:solidFill>
              <a:schemeClr val="tx1"/>
            </a:solidFill>
            <a:round/>
            <a:headEnd/>
            <a:tailEnd type="triangle" w="med" len="med"/>
          </a:ln>
        </p:spPr>
        <p:txBody>
          <a:bodyPr/>
          <a:lstStyle/>
          <a:p>
            <a:endParaRPr lang="en-US"/>
          </a:p>
        </p:txBody>
      </p:sp>
      <p:sp>
        <p:nvSpPr>
          <p:cNvPr id="70671" name="Text Box 25"/>
          <p:cNvSpPr txBox="1">
            <a:spLocks noChangeArrowheads="1"/>
          </p:cNvSpPr>
          <p:nvPr/>
        </p:nvSpPr>
        <p:spPr bwMode="auto">
          <a:xfrm>
            <a:off x="4976813" y="2209800"/>
            <a:ext cx="814387" cy="396875"/>
          </a:xfrm>
          <a:prstGeom prst="rect">
            <a:avLst/>
          </a:prstGeom>
          <a:noFill/>
          <a:ln w="9525">
            <a:noFill/>
            <a:miter lim="800000"/>
            <a:headEnd/>
            <a:tailEnd/>
          </a:ln>
        </p:spPr>
        <p:txBody>
          <a:bodyPr>
            <a:spAutoFit/>
          </a:bodyPr>
          <a:lstStyle/>
          <a:p>
            <a:pPr eaLnBrk="1" hangingPunct="1"/>
            <a:r>
              <a:rPr lang="en-US" sz="1000"/>
              <a:t>Current climate</a:t>
            </a:r>
          </a:p>
        </p:txBody>
      </p:sp>
      <p:sp>
        <p:nvSpPr>
          <p:cNvPr id="70672" name="Text Box 26"/>
          <p:cNvSpPr txBox="1">
            <a:spLocks noChangeArrowheads="1"/>
          </p:cNvSpPr>
          <p:nvPr/>
        </p:nvSpPr>
        <p:spPr bwMode="auto">
          <a:xfrm>
            <a:off x="7108825" y="2895600"/>
            <a:ext cx="1196975" cy="244475"/>
          </a:xfrm>
          <a:prstGeom prst="rect">
            <a:avLst/>
          </a:prstGeom>
          <a:noFill/>
          <a:ln w="9525">
            <a:noFill/>
            <a:miter lim="800000"/>
            <a:headEnd/>
            <a:tailEnd/>
          </a:ln>
        </p:spPr>
        <p:txBody>
          <a:bodyPr wrap="none">
            <a:spAutoFit/>
          </a:bodyPr>
          <a:lstStyle/>
          <a:p>
            <a:pPr eaLnBrk="1" hangingPunct="1"/>
            <a:r>
              <a:rPr lang="en-US" sz="1000"/>
              <a:t>~Late 21</a:t>
            </a:r>
            <a:r>
              <a:rPr lang="en-US" sz="1000" baseline="30000"/>
              <a:t>st</a:t>
            </a:r>
            <a:r>
              <a:rPr lang="en-US" sz="1000"/>
              <a:t> century</a:t>
            </a:r>
          </a:p>
        </p:txBody>
      </p:sp>
      <p:sp>
        <p:nvSpPr>
          <p:cNvPr id="70673" name="Line 27"/>
          <p:cNvSpPr>
            <a:spLocks noChangeShapeType="1"/>
          </p:cNvSpPr>
          <p:nvPr/>
        </p:nvSpPr>
        <p:spPr bwMode="auto">
          <a:xfrm flipH="1">
            <a:off x="7086600" y="3124200"/>
            <a:ext cx="403225" cy="304800"/>
          </a:xfrm>
          <a:prstGeom prst="line">
            <a:avLst/>
          </a:prstGeom>
          <a:noFill/>
          <a:ln w="9525">
            <a:solidFill>
              <a:schemeClr val="tx1"/>
            </a:solidFill>
            <a:round/>
            <a:headEnd/>
            <a:tailEnd type="triangle" w="med" len="med"/>
          </a:ln>
        </p:spPr>
        <p:txBody>
          <a:bodyPr/>
          <a:lstStyle/>
          <a:p>
            <a:endParaRPr lang="en-US"/>
          </a:p>
        </p:txBody>
      </p:sp>
      <p:sp>
        <p:nvSpPr>
          <p:cNvPr id="70674" name="Rectangle 28"/>
          <p:cNvSpPr>
            <a:spLocks noChangeArrowheads="1"/>
          </p:cNvSpPr>
          <p:nvPr/>
        </p:nvSpPr>
        <p:spPr bwMode="auto">
          <a:xfrm>
            <a:off x="4724400" y="4876800"/>
            <a:ext cx="3914775" cy="244475"/>
          </a:xfrm>
          <a:prstGeom prst="rect">
            <a:avLst/>
          </a:prstGeom>
          <a:solidFill>
            <a:schemeClr val="bg1"/>
          </a:solidFill>
          <a:ln w="9525">
            <a:noFill/>
            <a:miter lim="800000"/>
            <a:headEnd/>
            <a:tailEnd/>
          </a:ln>
        </p:spPr>
        <p:txBody>
          <a:bodyPr wrap="none">
            <a:spAutoFit/>
          </a:bodyPr>
          <a:lstStyle/>
          <a:p>
            <a:r>
              <a:rPr lang="en-US" sz="1000" b="1"/>
              <a:t>6-hr accumulated rainfall [cm] within ~100 km of storm center.</a:t>
            </a:r>
          </a:p>
        </p:txBody>
      </p:sp>
      <p:sp>
        <p:nvSpPr>
          <p:cNvPr id="70675" name="Text Box 29"/>
          <p:cNvSpPr txBox="1">
            <a:spLocks noChangeArrowheads="1"/>
          </p:cNvSpPr>
          <p:nvPr/>
        </p:nvSpPr>
        <p:spPr bwMode="auto">
          <a:xfrm>
            <a:off x="609600" y="5470525"/>
            <a:ext cx="3581400" cy="517525"/>
          </a:xfrm>
          <a:prstGeom prst="rect">
            <a:avLst/>
          </a:prstGeom>
          <a:noFill/>
          <a:ln w="9525">
            <a:noFill/>
            <a:miter lim="800000"/>
            <a:headEnd/>
            <a:tailEnd/>
          </a:ln>
        </p:spPr>
        <p:txBody>
          <a:bodyPr>
            <a:spAutoFit/>
          </a:bodyPr>
          <a:lstStyle/>
          <a:p>
            <a:r>
              <a:rPr lang="en-US" sz="1400"/>
              <a:t>Sensitivity:  ~4% increase in wind speed 	    per </a:t>
            </a:r>
            <a:r>
              <a:rPr lang="en-US" sz="1400" baseline="30000"/>
              <a:t>o</a:t>
            </a:r>
            <a:r>
              <a:rPr lang="en-US" sz="1400"/>
              <a:t>C SST increase</a:t>
            </a:r>
          </a:p>
        </p:txBody>
      </p:sp>
      <p:sp>
        <p:nvSpPr>
          <p:cNvPr id="70676" name="Rectangle 30"/>
          <p:cNvSpPr>
            <a:spLocks noChangeArrowheads="1"/>
          </p:cNvSpPr>
          <p:nvPr/>
        </p:nvSpPr>
        <p:spPr bwMode="auto">
          <a:xfrm>
            <a:off x="4800600" y="5410200"/>
            <a:ext cx="3505200" cy="517525"/>
          </a:xfrm>
          <a:prstGeom prst="rect">
            <a:avLst/>
          </a:prstGeom>
          <a:noFill/>
          <a:ln w="9525">
            <a:noFill/>
            <a:miter lim="800000"/>
            <a:headEnd/>
            <a:tailEnd/>
          </a:ln>
        </p:spPr>
        <p:txBody>
          <a:bodyPr>
            <a:spAutoFit/>
          </a:bodyPr>
          <a:lstStyle/>
          <a:p>
            <a:r>
              <a:rPr lang="en-US" sz="1400"/>
              <a:t>Sensitivity:  ~12% increase in near-storm     	rainfall per </a:t>
            </a:r>
            <a:r>
              <a:rPr lang="en-US" sz="1400" baseline="30000"/>
              <a:t>o</a:t>
            </a:r>
            <a:r>
              <a:rPr lang="en-US" sz="1400"/>
              <a:t>C SST increase</a:t>
            </a:r>
          </a:p>
        </p:txBody>
      </p:sp>
      <p:sp>
        <p:nvSpPr>
          <p:cNvPr id="70677" name="Text Box 31"/>
          <p:cNvSpPr txBox="1">
            <a:spLocks noChangeArrowheads="1"/>
          </p:cNvSpPr>
          <p:nvPr/>
        </p:nvSpPr>
        <p:spPr bwMode="auto">
          <a:xfrm>
            <a:off x="8442325" y="36513"/>
            <a:ext cx="438150" cy="366712"/>
          </a:xfrm>
          <a:prstGeom prst="rect">
            <a:avLst/>
          </a:prstGeom>
          <a:noFill/>
          <a:ln w="9525">
            <a:noFill/>
            <a:miter lim="800000"/>
            <a:headEnd/>
            <a:tailEnd/>
          </a:ln>
        </p:spPr>
        <p:txBody>
          <a:bodyPr wrap="none">
            <a:spAutoFit/>
          </a:bodyPr>
          <a:lstStyle/>
          <a:p>
            <a:fld id="{1E924B41-62BF-4046-96A5-680BE605C45C}" type="slidenum">
              <a:rPr lang="en-US"/>
              <a:pPr/>
              <a:t>106</a:t>
            </a:fld>
            <a:endParaRPr lang="en-US"/>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228600"/>
            <a:ext cx="9144000" cy="762000"/>
          </a:xfrm>
        </p:spPr>
        <p:txBody>
          <a:bodyPr/>
          <a:lstStyle/>
          <a:p>
            <a:pPr eaLnBrk="1" hangingPunct="1"/>
            <a:r>
              <a:rPr lang="en-US" sz="2400" b="1" smtClean="0"/>
              <a:t>Fractional change of hurricane frequency – indiv. basins</a:t>
            </a:r>
          </a:p>
        </p:txBody>
      </p:sp>
      <p:grpSp>
        <p:nvGrpSpPr>
          <p:cNvPr id="2" name="Group 3"/>
          <p:cNvGrpSpPr>
            <a:grpSpLocks/>
          </p:cNvGrpSpPr>
          <p:nvPr/>
        </p:nvGrpSpPr>
        <p:grpSpPr bwMode="auto">
          <a:xfrm>
            <a:off x="0" y="1371600"/>
            <a:ext cx="9144000" cy="4810125"/>
            <a:chOff x="0" y="1056"/>
            <a:chExt cx="5424" cy="2838"/>
          </a:xfrm>
        </p:grpSpPr>
        <p:pic>
          <p:nvPicPr>
            <p:cNvPr id="64517" name="Picture 4" descr="warm_cat1num_EP_bar_ibtracs_1min_new1"/>
            <p:cNvPicPr>
              <a:picLocks noChangeAspect="1" noChangeArrowheads="1"/>
            </p:cNvPicPr>
            <p:nvPr/>
          </p:nvPicPr>
          <p:blipFill>
            <a:blip r:embed="rId2" cstate="print"/>
            <a:srcRect/>
            <a:stretch>
              <a:fillRect/>
            </a:stretch>
          </p:blipFill>
          <p:spPr bwMode="auto">
            <a:xfrm>
              <a:off x="0" y="1056"/>
              <a:ext cx="1740" cy="1444"/>
            </a:xfrm>
            <a:prstGeom prst="rect">
              <a:avLst/>
            </a:prstGeom>
            <a:noFill/>
            <a:ln w="9525">
              <a:noFill/>
              <a:miter lim="800000"/>
              <a:headEnd/>
              <a:tailEnd/>
            </a:ln>
          </p:spPr>
        </p:pic>
        <p:pic>
          <p:nvPicPr>
            <p:cNvPr id="64518" name="Picture 5" descr="warm_cat1num_NA_bar_ibtracs_1min_new1"/>
            <p:cNvPicPr>
              <a:picLocks noChangeAspect="1" noChangeArrowheads="1"/>
            </p:cNvPicPr>
            <p:nvPr/>
          </p:nvPicPr>
          <p:blipFill>
            <a:blip r:embed="rId3" cstate="print"/>
            <a:srcRect/>
            <a:stretch>
              <a:fillRect/>
            </a:stretch>
          </p:blipFill>
          <p:spPr bwMode="auto">
            <a:xfrm>
              <a:off x="1728" y="1056"/>
              <a:ext cx="1824" cy="1440"/>
            </a:xfrm>
            <a:prstGeom prst="rect">
              <a:avLst/>
            </a:prstGeom>
            <a:noFill/>
            <a:ln w="9525">
              <a:noFill/>
              <a:miter lim="800000"/>
              <a:headEnd/>
              <a:tailEnd/>
            </a:ln>
          </p:spPr>
        </p:pic>
        <p:pic>
          <p:nvPicPr>
            <p:cNvPr id="64519" name="Picture 6" descr="warm_cat1num_WP_bar_ibtracs_1min_new1"/>
            <p:cNvPicPr>
              <a:picLocks noChangeAspect="1" noChangeArrowheads="1"/>
            </p:cNvPicPr>
            <p:nvPr/>
          </p:nvPicPr>
          <p:blipFill>
            <a:blip r:embed="rId4" cstate="print"/>
            <a:srcRect/>
            <a:stretch>
              <a:fillRect/>
            </a:stretch>
          </p:blipFill>
          <p:spPr bwMode="auto">
            <a:xfrm>
              <a:off x="0" y="2496"/>
              <a:ext cx="1740" cy="1398"/>
            </a:xfrm>
            <a:prstGeom prst="rect">
              <a:avLst/>
            </a:prstGeom>
            <a:noFill/>
            <a:ln w="9525">
              <a:noFill/>
              <a:miter lim="800000"/>
              <a:headEnd/>
              <a:tailEnd/>
            </a:ln>
          </p:spPr>
        </p:pic>
        <p:pic>
          <p:nvPicPr>
            <p:cNvPr id="64520" name="Picture 7" descr="warm_cat1num_NI_bar_ibtracs_1min_new1"/>
            <p:cNvPicPr>
              <a:picLocks noChangeAspect="1" noChangeArrowheads="1"/>
            </p:cNvPicPr>
            <p:nvPr/>
          </p:nvPicPr>
          <p:blipFill>
            <a:blip r:embed="rId5" cstate="print"/>
            <a:srcRect/>
            <a:stretch>
              <a:fillRect/>
            </a:stretch>
          </p:blipFill>
          <p:spPr bwMode="auto">
            <a:xfrm>
              <a:off x="1728" y="2496"/>
              <a:ext cx="1824" cy="1392"/>
            </a:xfrm>
            <a:prstGeom prst="rect">
              <a:avLst/>
            </a:prstGeom>
            <a:noFill/>
            <a:ln w="9525">
              <a:noFill/>
              <a:miter lim="800000"/>
              <a:headEnd/>
              <a:tailEnd/>
            </a:ln>
          </p:spPr>
        </p:pic>
        <p:pic>
          <p:nvPicPr>
            <p:cNvPr id="64521" name="Picture 8" descr="warm_cat1num_SH_bar_ibtracs_1min_new1"/>
            <p:cNvPicPr>
              <a:picLocks noChangeAspect="1" noChangeArrowheads="1"/>
            </p:cNvPicPr>
            <p:nvPr/>
          </p:nvPicPr>
          <p:blipFill>
            <a:blip r:embed="rId6" cstate="print"/>
            <a:srcRect/>
            <a:stretch>
              <a:fillRect/>
            </a:stretch>
          </p:blipFill>
          <p:spPr bwMode="auto">
            <a:xfrm>
              <a:off x="3552" y="2496"/>
              <a:ext cx="1872" cy="1392"/>
            </a:xfrm>
            <a:prstGeom prst="rect">
              <a:avLst/>
            </a:prstGeom>
            <a:noFill/>
            <a:ln w="9525">
              <a:noFill/>
              <a:miter lim="800000"/>
              <a:headEnd/>
              <a:tailEnd/>
            </a:ln>
          </p:spPr>
        </p:pic>
        <p:pic>
          <p:nvPicPr>
            <p:cNvPr id="64522" name="Picture 9" descr="warm_cat1num_NH_bar_ibtracs_1min_new1"/>
            <p:cNvPicPr>
              <a:picLocks noChangeAspect="1" noChangeArrowheads="1"/>
            </p:cNvPicPr>
            <p:nvPr/>
          </p:nvPicPr>
          <p:blipFill>
            <a:blip r:embed="rId7" cstate="print"/>
            <a:srcRect/>
            <a:stretch>
              <a:fillRect/>
            </a:stretch>
          </p:blipFill>
          <p:spPr bwMode="auto">
            <a:xfrm>
              <a:off x="3552" y="1056"/>
              <a:ext cx="1872" cy="1440"/>
            </a:xfrm>
            <a:prstGeom prst="rect">
              <a:avLst/>
            </a:prstGeom>
            <a:noFill/>
            <a:ln w="9525">
              <a:noFill/>
              <a:miter lim="800000"/>
              <a:headEnd/>
              <a:tailEnd/>
            </a:ln>
          </p:spPr>
        </p:pic>
      </p:grpSp>
      <p:sp>
        <p:nvSpPr>
          <p:cNvPr id="64516" name="Rectangle 9"/>
          <p:cNvSpPr>
            <a:spLocks noChangeArrowheads="1"/>
          </p:cNvSpPr>
          <p:nvPr/>
        </p:nvSpPr>
        <p:spPr bwMode="auto">
          <a:xfrm>
            <a:off x="685800" y="6400800"/>
            <a:ext cx="4572000" cy="276225"/>
          </a:xfrm>
          <a:prstGeom prst="rect">
            <a:avLst/>
          </a:prstGeom>
          <a:noFill/>
          <a:ln w="9525">
            <a:noFill/>
            <a:miter lim="800000"/>
            <a:headEnd/>
            <a:tailEnd/>
          </a:ln>
        </p:spPr>
        <p:txBody>
          <a:bodyPr>
            <a:spAutoFit/>
          </a:bodyPr>
          <a:lstStyle/>
          <a:p>
            <a:r>
              <a:rPr lang="en-US" sz="1200"/>
              <a:t>Source:  Zhao, Held, Lin, and Vecchi (J. Climate, in press)</a:t>
            </a:r>
          </a:p>
        </p:txBody>
      </p:sp>
      <p:sp>
        <p:nvSpPr>
          <p:cNvPr id="11" name="Slide Number Placeholder 10"/>
          <p:cNvSpPr>
            <a:spLocks noGrp="1"/>
          </p:cNvSpPr>
          <p:nvPr>
            <p:ph type="sldNum" sz="quarter" idx="12"/>
          </p:nvPr>
        </p:nvSpPr>
        <p:spPr>
          <a:xfrm>
            <a:off x="6858000" y="0"/>
            <a:ext cx="2133600" cy="476250"/>
          </a:xfrm>
        </p:spPr>
        <p:txBody>
          <a:bodyPr/>
          <a:lstStyle/>
          <a:p>
            <a:pPr>
              <a:defRPr/>
            </a:pPr>
            <a:fld id="{00A32448-3789-48B3-A9C8-7377A8826269}" type="slidenum">
              <a:rPr lang="en-US" smtClean="0"/>
              <a:pPr>
                <a:defRPr/>
              </a:pPr>
              <a:t>107</a:t>
            </a:fld>
            <a:endParaRPr lang="en-US"/>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447800" y="381000"/>
            <a:ext cx="6096000" cy="1143000"/>
          </a:xfrm>
        </p:spPr>
        <p:txBody>
          <a:bodyPr/>
          <a:lstStyle/>
          <a:p>
            <a:r>
              <a:rPr lang="en-US" sz="3200" smtClean="0"/>
              <a:t>Zetac Model Characteristics</a:t>
            </a:r>
          </a:p>
        </p:txBody>
      </p:sp>
      <p:sp>
        <p:nvSpPr>
          <p:cNvPr id="32771" name="Rectangle 3"/>
          <p:cNvSpPr>
            <a:spLocks noGrp="1" noChangeArrowheads="1"/>
          </p:cNvSpPr>
          <p:nvPr>
            <p:ph type="body" idx="1"/>
          </p:nvPr>
        </p:nvSpPr>
        <p:spPr>
          <a:xfrm>
            <a:off x="457200" y="1676400"/>
            <a:ext cx="8229600" cy="4572000"/>
          </a:xfrm>
          <a:ln w="12700">
            <a:solidFill>
              <a:schemeClr val="tx1"/>
            </a:solidFill>
          </a:ln>
        </p:spPr>
        <p:txBody>
          <a:bodyPr/>
          <a:lstStyle/>
          <a:p>
            <a:pPr>
              <a:lnSpc>
                <a:spcPct val="90000"/>
              </a:lnSpc>
            </a:pPr>
            <a:r>
              <a:rPr lang="en-US" sz="1800" smtClean="0"/>
              <a:t>1/6 degree (18 km) grid; 45 vertical levels</a:t>
            </a:r>
          </a:p>
          <a:p>
            <a:pPr>
              <a:lnSpc>
                <a:spcPct val="90000"/>
              </a:lnSpc>
            </a:pPr>
            <a:r>
              <a:rPr lang="en-US" sz="1800" smtClean="0"/>
              <a:t>Non-hydrostatic</a:t>
            </a:r>
          </a:p>
          <a:p>
            <a:pPr>
              <a:lnSpc>
                <a:spcPct val="90000"/>
              </a:lnSpc>
            </a:pPr>
            <a:r>
              <a:rPr lang="en-US" sz="1800" smtClean="0"/>
              <a:t>Resolved convection or Relaxed Arakawa-Schubert convection</a:t>
            </a:r>
          </a:p>
          <a:p>
            <a:pPr>
              <a:lnSpc>
                <a:spcPct val="90000"/>
              </a:lnSpc>
            </a:pPr>
            <a:r>
              <a:rPr lang="en-US" sz="1800" smtClean="0"/>
              <a:t>Lin Microphysics</a:t>
            </a:r>
          </a:p>
          <a:p>
            <a:pPr>
              <a:lnSpc>
                <a:spcPct val="90000"/>
              </a:lnSpc>
            </a:pPr>
            <a:r>
              <a:rPr lang="en-US" sz="1800" smtClean="0"/>
              <a:t>Mellor-Yamada boundary layer formulation</a:t>
            </a:r>
          </a:p>
          <a:p>
            <a:pPr>
              <a:lnSpc>
                <a:spcPct val="90000"/>
              </a:lnSpc>
            </a:pPr>
            <a:r>
              <a:rPr lang="en-US" sz="1800" smtClean="0"/>
              <a:t>Atlantic Basin domain (105W-10E; 10S-45N)</a:t>
            </a:r>
          </a:p>
          <a:p>
            <a:pPr>
              <a:lnSpc>
                <a:spcPct val="90000"/>
              </a:lnSpc>
            </a:pPr>
            <a:r>
              <a:rPr lang="en-US" sz="1800" smtClean="0"/>
              <a:t>Boundary forcing:  Observed SSTs + NCEP 4x daily Reanalyses</a:t>
            </a:r>
          </a:p>
          <a:p>
            <a:pPr>
              <a:lnSpc>
                <a:spcPct val="90000"/>
              </a:lnSpc>
            </a:pPr>
            <a:r>
              <a:rPr lang="en-US" sz="1800" smtClean="0"/>
              <a:t>Large-scale (waves 0-2) interior spectral nudging of all variables toward Reanalysis with a timescale of 36 hours (48 hours in Model1).</a:t>
            </a:r>
          </a:p>
          <a:p>
            <a:pPr>
              <a:lnSpc>
                <a:spcPct val="90000"/>
              </a:lnSpc>
            </a:pPr>
            <a:r>
              <a:rPr lang="en-US" sz="1800" smtClean="0"/>
              <a:t>Interactive land model (with spun-up initial condition based on reanalysis forcing</a:t>
            </a:r>
          </a:p>
          <a:p>
            <a:pPr>
              <a:lnSpc>
                <a:spcPct val="90000"/>
              </a:lnSpc>
            </a:pPr>
            <a:r>
              <a:rPr lang="en-US" sz="1800" smtClean="0"/>
              <a:t>Time step:  30 sec</a:t>
            </a:r>
          </a:p>
          <a:p>
            <a:pPr>
              <a:lnSpc>
                <a:spcPct val="90000"/>
              </a:lnSpc>
            </a:pPr>
            <a:r>
              <a:rPr lang="en-US" sz="1800" smtClean="0"/>
              <a:t>CPU requirements:  ~300 CPU hr / simulated day (Altix – 90 CPUs) or 750,000 CPU hours for 27 three-month seasons. </a:t>
            </a:r>
          </a:p>
          <a:p>
            <a:pPr>
              <a:lnSpc>
                <a:spcPct val="90000"/>
              </a:lnSpc>
            </a:pPr>
            <a:r>
              <a:rPr lang="en-US" sz="1800" smtClean="0"/>
              <a:t>Typically Aug 1 – Oct 31 simulations (+ 3-day spin-up)</a:t>
            </a:r>
          </a:p>
          <a:p>
            <a:pPr>
              <a:lnSpc>
                <a:spcPct val="90000"/>
              </a:lnSpc>
            </a:pPr>
            <a:endParaRPr lang="en-US" sz="1800" smtClean="0"/>
          </a:p>
        </p:txBody>
      </p:sp>
      <p:sp>
        <p:nvSpPr>
          <p:cNvPr id="32772" name="Slide Number Placeholder 3"/>
          <p:cNvSpPr>
            <a:spLocks noGrp="1"/>
          </p:cNvSpPr>
          <p:nvPr>
            <p:ph type="sldNum" sz="quarter" idx="12"/>
          </p:nvPr>
        </p:nvSpPr>
        <p:spPr>
          <a:xfrm>
            <a:off x="6705600" y="228600"/>
            <a:ext cx="2133600" cy="476250"/>
          </a:xfrm>
          <a:noFill/>
        </p:spPr>
        <p:txBody>
          <a:bodyPr/>
          <a:lstStyle/>
          <a:p>
            <a:fld id="{4DDDBB68-F9FD-419F-9D13-F818B0643686}" type="slidenum">
              <a:rPr lang="en-US" sz="2000" smtClean="0"/>
              <a:pPr/>
              <a:t>108</a:t>
            </a:fld>
            <a:endParaRPr lang="en-US" sz="2000" smtClean="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descr="warm_cat0num_NA_bar_ibtracs_1min_new1"/>
          <p:cNvPicPr>
            <a:picLocks noChangeAspect="1" noChangeArrowheads="1"/>
          </p:cNvPicPr>
          <p:nvPr/>
        </p:nvPicPr>
        <p:blipFill>
          <a:blip r:embed="rId2" cstate="print"/>
          <a:srcRect/>
          <a:stretch>
            <a:fillRect/>
          </a:stretch>
        </p:blipFill>
        <p:spPr bwMode="auto">
          <a:xfrm>
            <a:off x="4648200" y="762000"/>
            <a:ext cx="3581400" cy="2782888"/>
          </a:xfrm>
          <a:prstGeom prst="rect">
            <a:avLst/>
          </a:prstGeom>
          <a:noFill/>
          <a:ln w="9525">
            <a:noFill/>
            <a:miter lim="800000"/>
            <a:headEnd/>
            <a:tailEnd/>
          </a:ln>
        </p:spPr>
      </p:pic>
      <p:pic>
        <p:nvPicPr>
          <p:cNvPr id="65539" name="Picture 4" descr="warm_cat1num_GG_bar_ibtracs_1min_new1"/>
          <p:cNvPicPr>
            <a:picLocks noChangeAspect="1" noChangeArrowheads="1"/>
          </p:cNvPicPr>
          <p:nvPr/>
        </p:nvPicPr>
        <p:blipFill>
          <a:blip r:embed="rId3" cstate="print"/>
          <a:srcRect/>
          <a:stretch>
            <a:fillRect/>
          </a:stretch>
        </p:blipFill>
        <p:spPr bwMode="auto">
          <a:xfrm>
            <a:off x="4724400" y="3482975"/>
            <a:ext cx="3657600" cy="2841625"/>
          </a:xfrm>
          <a:prstGeom prst="rect">
            <a:avLst/>
          </a:prstGeom>
          <a:noFill/>
          <a:ln w="9525">
            <a:noFill/>
            <a:miter lim="800000"/>
            <a:headEnd/>
            <a:tailEnd/>
          </a:ln>
        </p:spPr>
      </p:pic>
      <p:pic>
        <p:nvPicPr>
          <p:cNvPr id="65540" name="Picture 5" descr="warm_cat1num_SI_bar_ibtracs_1min_new1"/>
          <p:cNvPicPr>
            <a:picLocks noChangeAspect="1" noChangeArrowheads="1"/>
          </p:cNvPicPr>
          <p:nvPr/>
        </p:nvPicPr>
        <p:blipFill>
          <a:blip r:embed="rId4" cstate="print"/>
          <a:srcRect/>
          <a:stretch>
            <a:fillRect/>
          </a:stretch>
        </p:blipFill>
        <p:spPr bwMode="auto">
          <a:xfrm>
            <a:off x="685800" y="3440113"/>
            <a:ext cx="3810000" cy="2960687"/>
          </a:xfrm>
          <a:prstGeom prst="rect">
            <a:avLst/>
          </a:prstGeom>
          <a:noFill/>
          <a:ln w="9525">
            <a:noFill/>
            <a:miter lim="800000"/>
            <a:headEnd/>
            <a:tailEnd/>
          </a:ln>
        </p:spPr>
      </p:pic>
      <p:pic>
        <p:nvPicPr>
          <p:cNvPr id="65541" name="Picture 6" descr="warm_cat1num_SP_bar_ibtracs_1min_new1"/>
          <p:cNvPicPr>
            <a:picLocks noChangeAspect="1" noChangeArrowheads="1"/>
          </p:cNvPicPr>
          <p:nvPr/>
        </p:nvPicPr>
        <p:blipFill>
          <a:blip r:embed="rId5" cstate="print"/>
          <a:srcRect/>
          <a:stretch>
            <a:fillRect/>
          </a:stretch>
        </p:blipFill>
        <p:spPr bwMode="auto">
          <a:xfrm>
            <a:off x="685800" y="711200"/>
            <a:ext cx="3505200" cy="2722563"/>
          </a:xfrm>
          <a:prstGeom prst="rect">
            <a:avLst/>
          </a:prstGeom>
          <a:noFill/>
          <a:ln w="9525">
            <a:noFill/>
            <a:miter lim="800000"/>
            <a:headEnd/>
            <a:tailEnd/>
          </a:ln>
        </p:spPr>
      </p:pic>
      <p:sp>
        <p:nvSpPr>
          <p:cNvPr id="65542" name="Rectangle 5"/>
          <p:cNvSpPr>
            <a:spLocks noChangeArrowheads="1"/>
          </p:cNvSpPr>
          <p:nvPr/>
        </p:nvSpPr>
        <p:spPr bwMode="auto">
          <a:xfrm>
            <a:off x="1066800" y="152400"/>
            <a:ext cx="7162800" cy="400050"/>
          </a:xfrm>
          <a:prstGeom prst="rect">
            <a:avLst/>
          </a:prstGeom>
          <a:noFill/>
          <a:ln w="9525">
            <a:noFill/>
            <a:miter lim="800000"/>
            <a:headEnd/>
            <a:tailEnd/>
          </a:ln>
        </p:spPr>
        <p:txBody>
          <a:bodyPr>
            <a:spAutoFit/>
          </a:bodyPr>
          <a:lstStyle/>
          <a:p>
            <a:r>
              <a:rPr lang="en-US" sz="2000" b="1"/>
              <a:t>Fractional change of hurricane frequency – indiv. basins</a:t>
            </a:r>
            <a:endParaRPr lang="en-US" sz="2000"/>
          </a:p>
        </p:txBody>
      </p:sp>
      <p:sp>
        <p:nvSpPr>
          <p:cNvPr id="65543" name="Rectangle 6"/>
          <p:cNvSpPr>
            <a:spLocks noChangeArrowheads="1"/>
          </p:cNvSpPr>
          <p:nvPr/>
        </p:nvSpPr>
        <p:spPr bwMode="auto">
          <a:xfrm>
            <a:off x="838200" y="6400800"/>
            <a:ext cx="4572000" cy="276225"/>
          </a:xfrm>
          <a:prstGeom prst="rect">
            <a:avLst/>
          </a:prstGeom>
          <a:noFill/>
          <a:ln w="9525">
            <a:noFill/>
            <a:miter lim="800000"/>
            <a:headEnd/>
            <a:tailEnd/>
          </a:ln>
        </p:spPr>
        <p:txBody>
          <a:bodyPr>
            <a:spAutoFit/>
          </a:bodyPr>
          <a:lstStyle/>
          <a:p>
            <a:r>
              <a:rPr lang="en-US" sz="1200"/>
              <a:t>Source:  Zhao, Held, Lin, and Vecchi (J. Climate, in press)</a:t>
            </a:r>
          </a:p>
        </p:txBody>
      </p:sp>
      <p:sp>
        <p:nvSpPr>
          <p:cNvPr id="8" name="Slide Number Placeholder 7"/>
          <p:cNvSpPr>
            <a:spLocks noGrp="1"/>
          </p:cNvSpPr>
          <p:nvPr>
            <p:ph type="sldNum" sz="quarter" idx="12"/>
          </p:nvPr>
        </p:nvSpPr>
        <p:spPr>
          <a:xfrm>
            <a:off x="6858000" y="304800"/>
            <a:ext cx="2133600" cy="476250"/>
          </a:xfrm>
        </p:spPr>
        <p:txBody>
          <a:bodyPr/>
          <a:lstStyle/>
          <a:p>
            <a:pPr>
              <a:defRPr/>
            </a:pPr>
            <a:fld id="{00A32448-3789-48B3-A9C8-7377A8826269}" type="slidenum">
              <a:rPr lang="en-US" smtClean="0"/>
              <a:pPr>
                <a:defRPr/>
              </a:pPr>
              <a:t>109</a:t>
            </a:fld>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p:txBody>
          <a:bodyPr/>
          <a:lstStyle/>
          <a:p>
            <a:r>
              <a:rPr lang="en-US" sz="3200"/>
              <a:t>Reconstructing past tropical cyclone counts</a:t>
            </a:r>
          </a:p>
        </p:txBody>
      </p:sp>
      <p:sp>
        <p:nvSpPr>
          <p:cNvPr id="238595" name="Rectangle 3"/>
          <p:cNvSpPr>
            <a:spLocks noGrp="1" noChangeArrowheads="1"/>
          </p:cNvSpPr>
          <p:nvPr>
            <p:ph type="body" idx="1"/>
          </p:nvPr>
        </p:nvSpPr>
        <p:spPr/>
        <p:txBody>
          <a:bodyPr/>
          <a:lstStyle/>
          <a:p>
            <a:pPr>
              <a:lnSpc>
                <a:spcPct val="90000"/>
              </a:lnSpc>
            </a:pPr>
            <a:r>
              <a:rPr lang="en-US" sz="2400" dirty="0"/>
              <a:t>Satellite-era (1965-2006) storm tracks assumed perfect.</a:t>
            </a:r>
          </a:p>
          <a:p>
            <a:pPr>
              <a:lnSpc>
                <a:spcPct val="90000"/>
              </a:lnSpc>
            </a:pPr>
            <a:r>
              <a:rPr lang="en-US" sz="2400" dirty="0"/>
              <a:t>Apply satellite-era storm tracks to documented ship tracks (ICOADS).</a:t>
            </a:r>
          </a:p>
          <a:p>
            <a:pPr>
              <a:lnSpc>
                <a:spcPct val="90000"/>
              </a:lnSpc>
            </a:pPr>
            <a:r>
              <a:rPr lang="en-US" sz="2400" dirty="0"/>
              <a:t>Storm detected if ship within radius of tropical storm force winds (17 m/s).  First detection must occur  </a:t>
            </a:r>
            <a:r>
              <a:rPr lang="en-US" sz="2400" dirty="0" err="1"/>
              <a:t>equatorward</a:t>
            </a:r>
            <a:r>
              <a:rPr lang="en-US" sz="2400" dirty="0"/>
              <a:t> of 40N.  Monte Carlo simulation, varying storm radii within reasonable bounds.</a:t>
            </a:r>
          </a:p>
          <a:p>
            <a:pPr>
              <a:lnSpc>
                <a:spcPct val="90000"/>
              </a:lnSpc>
            </a:pPr>
            <a:r>
              <a:rPr lang="en-US" sz="2400" dirty="0"/>
              <a:t>All land assumed to be “perfect detector” of tropical storms (</a:t>
            </a:r>
            <a:r>
              <a:rPr lang="en-US" sz="2400" dirty="0" err="1"/>
              <a:t>equatorward</a:t>
            </a:r>
            <a:r>
              <a:rPr lang="en-US" sz="2400" dirty="0"/>
              <a:t> of 40N)—planned to further test…</a:t>
            </a:r>
          </a:p>
          <a:p>
            <a:pPr>
              <a:lnSpc>
                <a:spcPct val="90000"/>
              </a:lnSpc>
            </a:pPr>
            <a:r>
              <a:rPr lang="en-US" sz="2400" dirty="0"/>
              <a:t>Assume all relevant ship tracks are in data base—plan </a:t>
            </a:r>
            <a:r>
              <a:rPr lang="en-US" sz="2400" dirty="0" smtClean="0"/>
              <a:t>further tests </a:t>
            </a:r>
            <a:r>
              <a:rPr lang="en-US" sz="2400" dirty="0"/>
              <a:t>with additional tracks.  (First will look for evidence of storms in “new” ship data.)</a:t>
            </a:r>
          </a:p>
          <a:p>
            <a:pPr>
              <a:lnSpc>
                <a:spcPct val="90000"/>
              </a:lnSpc>
            </a:pPr>
            <a:endParaRPr lang="en-US" sz="2400" dirty="0"/>
          </a:p>
          <a:p>
            <a:pPr>
              <a:lnSpc>
                <a:spcPct val="90000"/>
              </a:lnSpc>
            </a:pPr>
            <a:endParaRPr lang="en-US" sz="2400" dirty="0"/>
          </a:p>
        </p:txBody>
      </p:sp>
      <p:sp>
        <p:nvSpPr>
          <p:cNvPr id="4" name="Slide Number Placeholder 3"/>
          <p:cNvSpPr>
            <a:spLocks noGrp="1"/>
          </p:cNvSpPr>
          <p:nvPr>
            <p:ph type="sldNum" sz="quarter" idx="12"/>
          </p:nvPr>
        </p:nvSpPr>
        <p:spPr>
          <a:xfrm>
            <a:off x="6705600" y="152400"/>
            <a:ext cx="2133600" cy="476250"/>
          </a:xfrm>
        </p:spPr>
        <p:txBody>
          <a:bodyPr/>
          <a:lstStyle/>
          <a:p>
            <a:pPr>
              <a:defRPr/>
            </a:pPr>
            <a:fld id="{6A86AEAC-6CD1-48B5-A389-9DD861FD9B04}" type="slidenum">
              <a:rPr lang="en-US" sz="2000" smtClean="0"/>
              <a:pPr>
                <a:defRPr/>
              </a:pPr>
              <a:t>11</a:t>
            </a:fld>
            <a:endParaRPr lang="en-U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temp"/>
          <p:cNvPicPr>
            <a:picLocks noChangeAspect="1" noChangeArrowheads="1"/>
          </p:cNvPicPr>
          <p:nvPr/>
        </p:nvPicPr>
        <p:blipFill>
          <a:blip r:embed="rId2" cstate="print"/>
          <a:srcRect/>
          <a:stretch>
            <a:fillRect/>
          </a:stretch>
        </p:blipFill>
        <p:spPr bwMode="auto">
          <a:xfrm>
            <a:off x="533400" y="609600"/>
            <a:ext cx="7696200" cy="5519738"/>
          </a:xfrm>
          <a:prstGeom prst="rect">
            <a:avLst/>
          </a:prstGeom>
          <a:noFill/>
          <a:ln w="9525">
            <a:noFill/>
            <a:miter lim="800000"/>
            <a:headEnd/>
            <a:tailEnd/>
          </a:ln>
        </p:spPr>
      </p:pic>
      <p:sp>
        <p:nvSpPr>
          <p:cNvPr id="68611" name="Text Box 3"/>
          <p:cNvSpPr txBox="1">
            <a:spLocks noChangeArrowheads="1"/>
          </p:cNvSpPr>
          <p:nvPr/>
        </p:nvSpPr>
        <p:spPr bwMode="auto">
          <a:xfrm>
            <a:off x="1431925" y="188913"/>
            <a:ext cx="6038850" cy="366712"/>
          </a:xfrm>
          <a:prstGeom prst="rect">
            <a:avLst/>
          </a:prstGeom>
          <a:noFill/>
          <a:ln w="9525">
            <a:noFill/>
            <a:miter lim="800000"/>
            <a:headEnd/>
            <a:tailEnd/>
          </a:ln>
        </p:spPr>
        <p:txBody>
          <a:bodyPr wrap="none">
            <a:spAutoFit/>
          </a:bodyPr>
          <a:lstStyle/>
          <a:p>
            <a:r>
              <a:rPr lang="en-US"/>
              <a:t>Alternative Downscaling Approach:  Emanuel et al. (2008)</a:t>
            </a:r>
          </a:p>
        </p:txBody>
      </p:sp>
      <p:sp>
        <p:nvSpPr>
          <p:cNvPr id="68612" name="Text Box 4"/>
          <p:cNvSpPr txBox="1">
            <a:spLocks noChangeArrowheads="1"/>
          </p:cNvSpPr>
          <p:nvPr/>
        </p:nvSpPr>
        <p:spPr bwMode="auto">
          <a:xfrm>
            <a:off x="762000" y="457200"/>
            <a:ext cx="2320925" cy="365125"/>
          </a:xfrm>
          <a:prstGeom prst="rect">
            <a:avLst/>
          </a:prstGeom>
          <a:noFill/>
          <a:ln w="9525">
            <a:noFill/>
            <a:miter lim="800000"/>
            <a:headEnd/>
            <a:tailEnd/>
          </a:ln>
        </p:spPr>
        <p:txBody>
          <a:bodyPr wrap="none">
            <a:spAutoFit/>
          </a:bodyPr>
          <a:lstStyle/>
          <a:p>
            <a:r>
              <a:rPr lang="en-US" sz="900"/>
              <a:t>Emanuel “Obs.” Last 25 yr:  +250% (Atl.)</a:t>
            </a:r>
          </a:p>
          <a:p>
            <a:r>
              <a:rPr lang="en-US" sz="900"/>
              <a:t>                                             +47% (global)</a:t>
            </a:r>
          </a:p>
        </p:txBody>
      </p:sp>
      <p:sp>
        <p:nvSpPr>
          <p:cNvPr id="68613" name="Text Box 5"/>
          <p:cNvSpPr txBox="1">
            <a:spLocks noChangeArrowheads="1"/>
          </p:cNvSpPr>
          <p:nvPr/>
        </p:nvSpPr>
        <p:spPr bwMode="auto">
          <a:xfrm>
            <a:off x="1524000" y="3733800"/>
            <a:ext cx="784225" cy="228600"/>
          </a:xfrm>
          <a:prstGeom prst="rect">
            <a:avLst/>
          </a:prstGeom>
          <a:noFill/>
          <a:ln w="9525">
            <a:noFill/>
            <a:miter lim="800000"/>
            <a:headEnd/>
            <a:tailEnd/>
          </a:ln>
        </p:spPr>
        <p:txBody>
          <a:bodyPr wrap="none">
            <a:spAutoFit/>
          </a:bodyPr>
          <a:lstStyle/>
          <a:p>
            <a:r>
              <a:rPr lang="en-US" sz="900"/>
              <a:t>KT04:  +6%</a:t>
            </a:r>
          </a:p>
        </p:txBody>
      </p:sp>
      <p:sp>
        <p:nvSpPr>
          <p:cNvPr id="68614" name="Line 6"/>
          <p:cNvSpPr>
            <a:spLocks noChangeShapeType="1"/>
          </p:cNvSpPr>
          <p:nvPr/>
        </p:nvSpPr>
        <p:spPr bwMode="auto">
          <a:xfrm>
            <a:off x="1371600" y="3810000"/>
            <a:ext cx="228600" cy="0"/>
          </a:xfrm>
          <a:prstGeom prst="line">
            <a:avLst/>
          </a:prstGeom>
          <a:noFill/>
          <a:ln w="9525">
            <a:solidFill>
              <a:schemeClr val="tx1"/>
            </a:solidFill>
            <a:round/>
            <a:headEnd/>
            <a:tailEnd/>
          </a:ln>
        </p:spPr>
        <p:txBody>
          <a:bodyPr/>
          <a:lstStyle/>
          <a:p>
            <a:endParaRPr lang="en-US"/>
          </a:p>
        </p:txBody>
      </p:sp>
      <p:sp>
        <p:nvSpPr>
          <p:cNvPr id="68615" name="Line 7"/>
          <p:cNvSpPr>
            <a:spLocks noChangeShapeType="1"/>
          </p:cNvSpPr>
          <p:nvPr/>
        </p:nvSpPr>
        <p:spPr bwMode="auto">
          <a:xfrm flipH="1">
            <a:off x="2209800" y="3810000"/>
            <a:ext cx="381000" cy="0"/>
          </a:xfrm>
          <a:prstGeom prst="line">
            <a:avLst/>
          </a:prstGeom>
          <a:noFill/>
          <a:ln w="9525">
            <a:solidFill>
              <a:schemeClr val="tx1"/>
            </a:solidFill>
            <a:round/>
            <a:headEnd/>
            <a:tailEnd/>
          </a:ln>
        </p:spPr>
        <p:txBody>
          <a:bodyPr/>
          <a:lstStyle/>
          <a:p>
            <a:endParaRPr lang="en-US"/>
          </a:p>
        </p:txBody>
      </p:sp>
      <p:sp>
        <p:nvSpPr>
          <p:cNvPr id="68616" name="Text Box 8"/>
          <p:cNvSpPr txBox="1">
            <a:spLocks noChangeArrowheads="1"/>
          </p:cNvSpPr>
          <p:nvPr/>
        </p:nvSpPr>
        <p:spPr bwMode="auto">
          <a:xfrm>
            <a:off x="1050925" y="5557838"/>
            <a:ext cx="1022350" cy="228600"/>
          </a:xfrm>
          <a:prstGeom prst="rect">
            <a:avLst/>
          </a:prstGeom>
          <a:noFill/>
          <a:ln w="9525">
            <a:noFill/>
            <a:miter lim="800000"/>
            <a:headEnd/>
            <a:tailEnd/>
          </a:ln>
        </p:spPr>
        <p:txBody>
          <a:bodyPr wrap="none">
            <a:spAutoFit/>
          </a:bodyPr>
          <a:lstStyle/>
          <a:p>
            <a:r>
              <a:rPr lang="en-US" sz="900"/>
              <a:t>K08:  2-3% (Atl.)</a:t>
            </a:r>
          </a:p>
        </p:txBody>
      </p:sp>
      <p:sp>
        <p:nvSpPr>
          <p:cNvPr id="68617" name="Text Box 9"/>
          <p:cNvSpPr txBox="1">
            <a:spLocks noChangeArrowheads="1"/>
          </p:cNvSpPr>
          <p:nvPr/>
        </p:nvSpPr>
        <p:spPr bwMode="auto">
          <a:xfrm>
            <a:off x="4746625" y="3116263"/>
            <a:ext cx="184150" cy="228600"/>
          </a:xfrm>
          <a:prstGeom prst="rect">
            <a:avLst/>
          </a:prstGeom>
          <a:noFill/>
          <a:ln w="9525">
            <a:noFill/>
            <a:miter lim="800000"/>
            <a:headEnd/>
            <a:tailEnd/>
          </a:ln>
        </p:spPr>
        <p:txBody>
          <a:bodyPr>
            <a:spAutoFit/>
          </a:bodyPr>
          <a:lstStyle/>
          <a:p>
            <a:pPr>
              <a:spcBef>
                <a:spcPct val="50000"/>
              </a:spcBef>
            </a:pPr>
            <a:endParaRPr lang="en-US" sz="900"/>
          </a:p>
        </p:txBody>
      </p:sp>
      <p:sp>
        <p:nvSpPr>
          <p:cNvPr id="68618" name="Text Box 10"/>
          <p:cNvSpPr txBox="1">
            <a:spLocks noChangeArrowheads="1"/>
          </p:cNvSpPr>
          <p:nvPr/>
        </p:nvSpPr>
        <p:spPr bwMode="auto">
          <a:xfrm>
            <a:off x="4708525" y="914400"/>
            <a:ext cx="2270125" cy="501650"/>
          </a:xfrm>
          <a:prstGeom prst="rect">
            <a:avLst/>
          </a:prstGeom>
          <a:noFill/>
          <a:ln w="9525">
            <a:noFill/>
            <a:miter lim="800000"/>
            <a:headEnd/>
            <a:tailEnd/>
          </a:ln>
        </p:spPr>
        <p:txBody>
          <a:bodyPr wrap="none">
            <a:spAutoFit/>
          </a:bodyPr>
          <a:lstStyle/>
          <a:p>
            <a:r>
              <a:rPr lang="en-US" sz="900"/>
              <a:t>K08:  -27% (? To -8%) Atl. Trop. Storms</a:t>
            </a:r>
          </a:p>
          <a:p>
            <a:r>
              <a:rPr lang="en-US" sz="900"/>
              <a:t>         -18% (? To +7%) Atl. Hurricanes</a:t>
            </a:r>
          </a:p>
          <a:p>
            <a:r>
              <a:rPr lang="en-US" sz="900"/>
              <a:t>         -8%  (? To +70%) Major Hurricanes</a:t>
            </a:r>
          </a:p>
        </p:txBody>
      </p:sp>
      <p:sp>
        <p:nvSpPr>
          <p:cNvPr id="68619" name="Text Box 12"/>
          <p:cNvSpPr txBox="1">
            <a:spLocks noChangeArrowheads="1"/>
          </p:cNvSpPr>
          <p:nvPr/>
        </p:nvSpPr>
        <p:spPr bwMode="auto">
          <a:xfrm>
            <a:off x="1050925" y="2967038"/>
            <a:ext cx="1885950" cy="228600"/>
          </a:xfrm>
          <a:prstGeom prst="rect">
            <a:avLst/>
          </a:prstGeom>
          <a:noFill/>
          <a:ln w="9525">
            <a:noFill/>
            <a:miter lim="800000"/>
            <a:headEnd/>
            <a:tailEnd/>
          </a:ln>
        </p:spPr>
        <p:txBody>
          <a:bodyPr wrap="none">
            <a:spAutoFit/>
          </a:bodyPr>
          <a:lstStyle/>
          <a:p>
            <a:r>
              <a:rPr lang="en-US" sz="900"/>
              <a:t>K08: -25% (Atl., weak hurricanes)</a:t>
            </a:r>
          </a:p>
        </p:txBody>
      </p:sp>
      <p:sp>
        <p:nvSpPr>
          <p:cNvPr id="68620" name="Text Box 13"/>
          <p:cNvSpPr txBox="1">
            <a:spLocks noChangeArrowheads="1"/>
          </p:cNvSpPr>
          <p:nvPr/>
        </p:nvSpPr>
        <p:spPr bwMode="auto">
          <a:xfrm>
            <a:off x="6842125" y="685800"/>
            <a:ext cx="1060450" cy="228600"/>
          </a:xfrm>
          <a:prstGeom prst="rect">
            <a:avLst/>
          </a:prstGeom>
          <a:noFill/>
          <a:ln w="9525">
            <a:noFill/>
            <a:miter lim="800000"/>
            <a:headEnd/>
            <a:tailEnd/>
          </a:ln>
        </p:spPr>
        <p:txBody>
          <a:bodyPr wrap="none">
            <a:spAutoFit/>
          </a:bodyPr>
          <a:lstStyle/>
          <a:p>
            <a:r>
              <a:rPr lang="en-US" sz="900"/>
              <a:t>(Tropical Storms)</a:t>
            </a:r>
          </a:p>
        </p:txBody>
      </p:sp>
      <p:sp>
        <p:nvSpPr>
          <p:cNvPr id="68621" name="Text Box 14"/>
          <p:cNvSpPr txBox="1">
            <a:spLocks noChangeArrowheads="1"/>
          </p:cNvSpPr>
          <p:nvPr/>
        </p:nvSpPr>
        <p:spPr bwMode="auto">
          <a:xfrm>
            <a:off x="1279525" y="6411913"/>
            <a:ext cx="5454650" cy="304800"/>
          </a:xfrm>
          <a:prstGeom prst="rect">
            <a:avLst/>
          </a:prstGeom>
          <a:noFill/>
          <a:ln w="9525">
            <a:noFill/>
            <a:miter lim="800000"/>
            <a:headEnd/>
            <a:tailEnd/>
          </a:ln>
        </p:spPr>
        <p:txBody>
          <a:bodyPr wrap="none">
            <a:spAutoFit/>
          </a:bodyPr>
          <a:lstStyle/>
          <a:p>
            <a:r>
              <a:rPr lang="en-US" sz="1400"/>
              <a:t>…with some selected rough comparisons to other modeling studies</a:t>
            </a:r>
          </a:p>
        </p:txBody>
      </p:sp>
      <p:sp>
        <p:nvSpPr>
          <p:cNvPr id="68622" name="Slide Number Placeholder 13"/>
          <p:cNvSpPr>
            <a:spLocks noGrp="1"/>
          </p:cNvSpPr>
          <p:nvPr>
            <p:ph type="sldNum" sz="quarter" idx="12"/>
          </p:nvPr>
        </p:nvSpPr>
        <p:spPr>
          <a:xfrm>
            <a:off x="6705600" y="228600"/>
            <a:ext cx="2133600" cy="476250"/>
          </a:xfrm>
          <a:noFill/>
        </p:spPr>
        <p:txBody>
          <a:bodyPr/>
          <a:lstStyle/>
          <a:p>
            <a:fld id="{E118A63A-05E4-4B70-A314-41A98F7C0085}" type="slidenum">
              <a:rPr lang="en-US" sz="1800" smtClean="0"/>
              <a:pPr/>
              <a:t>110</a:t>
            </a:fld>
            <a:endParaRPr lang="en-US" sz="1800" smtClean="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descr="GFDL-DS-Totchange"/>
          <p:cNvPicPr>
            <a:picLocks noChangeAspect="1" noChangeArrowheads="1"/>
          </p:cNvPicPr>
          <p:nvPr/>
        </p:nvPicPr>
        <p:blipFill>
          <a:blip r:embed="rId2" cstate="print"/>
          <a:srcRect/>
          <a:stretch>
            <a:fillRect/>
          </a:stretch>
        </p:blipFill>
        <p:spPr bwMode="auto">
          <a:xfrm>
            <a:off x="1077913" y="1447800"/>
            <a:ext cx="4343400" cy="2108200"/>
          </a:xfrm>
          <a:prstGeom prst="rect">
            <a:avLst/>
          </a:prstGeom>
          <a:noFill/>
          <a:ln w="9525">
            <a:noFill/>
            <a:miter lim="800000"/>
            <a:headEnd/>
            <a:tailEnd/>
          </a:ln>
        </p:spPr>
      </p:pic>
      <p:pic>
        <p:nvPicPr>
          <p:cNvPr id="80899" name="Picture 5" descr="GFDL-DS-Fractchange"/>
          <p:cNvPicPr>
            <a:picLocks noChangeAspect="1" noChangeArrowheads="1"/>
          </p:cNvPicPr>
          <p:nvPr/>
        </p:nvPicPr>
        <p:blipFill>
          <a:blip r:embed="rId3" cstate="print"/>
          <a:srcRect/>
          <a:stretch>
            <a:fillRect/>
          </a:stretch>
        </p:blipFill>
        <p:spPr bwMode="auto">
          <a:xfrm>
            <a:off x="914400" y="4087813"/>
            <a:ext cx="4837113" cy="2235200"/>
          </a:xfrm>
          <a:prstGeom prst="rect">
            <a:avLst/>
          </a:prstGeom>
          <a:noFill/>
          <a:ln w="9525">
            <a:noFill/>
            <a:miter lim="800000"/>
            <a:headEnd/>
            <a:tailEnd/>
          </a:ln>
        </p:spPr>
      </p:pic>
      <p:sp>
        <p:nvSpPr>
          <p:cNvPr id="80900" name="Text Box 6"/>
          <p:cNvSpPr txBox="1">
            <a:spLocks noChangeArrowheads="1"/>
          </p:cNvSpPr>
          <p:nvPr/>
        </p:nvSpPr>
        <p:spPr bwMode="auto">
          <a:xfrm>
            <a:off x="609600" y="273050"/>
            <a:ext cx="7940675" cy="641350"/>
          </a:xfrm>
          <a:prstGeom prst="rect">
            <a:avLst/>
          </a:prstGeom>
          <a:noFill/>
          <a:ln w="9525">
            <a:noFill/>
            <a:miter lim="800000"/>
            <a:headEnd/>
            <a:tailEnd/>
          </a:ln>
        </p:spPr>
        <p:txBody>
          <a:bodyPr>
            <a:spAutoFit/>
          </a:bodyPr>
          <a:lstStyle/>
          <a:p>
            <a:r>
              <a:rPr lang="en-US" b="1"/>
              <a:t>The GFDL hurricane model projects a large fractional increase in the occurrence of very intense Atlantic hurricanes in a warmer climate.</a:t>
            </a:r>
          </a:p>
        </p:txBody>
      </p:sp>
      <p:sp>
        <p:nvSpPr>
          <p:cNvPr id="80901" name="Text Box 7"/>
          <p:cNvSpPr txBox="1">
            <a:spLocks noChangeArrowheads="1"/>
          </p:cNvSpPr>
          <p:nvPr/>
        </p:nvSpPr>
        <p:spPr bwMode="auto">
          <a:xfrm>
            <a:off x="6096000" y="2819400"/>
            <a:ext cx="2819400" cy="3309938"/>
          </a:xfrm>
          <a:prstGeom prst="rect">
            <a:avLst/>
          </a:prstGeom>
          <a:noFill/>
          <a:ln w="9525">
            <a:solidFill>
              <a:schemeClr val="tx1"/>
            </a:solidFill>
            <a:miter lim="800000"/>
            <a:headEnd/>
            <a:tailEnd/>
          </a:ln>
        </p:spPr>
        <p:txBody>
          <a:bodyPr>
            <a:spAutoFit/>
          </a:bodyPr>
          <a:lstStyle/>
          <a:p>
            <a:pPr>
              <a:buFontTx/>
              <a:buChar char="•"/>
            </a:pPr>
            <a:r>
              <a:rPr lang="en-US"/>
              <a:t> </a:t>
            </a:r>
            <a:r>
              <a:rPr lang="en-US" sz="1600"/>
              <a:t>All cases are downscaled from the Zetac regional model into the GFDL hurricane model, which can simulate hurricanes up to category 5 intensity.</a:t>
            </a:r>
          </a:p>
          <a:p>
            <a:pPr>
              <a:buFontTx/>
              <a:buChar char="•"/>
            </a:pPr>
            <a:endParaRPr lang="en-US" sz="1600"/>
          </a:p>
          <a:p>
            <a:pPr>
              <a:buFontTx/>
              <a:buChar char="•"/>
            </a:pPr>
            <a:r>
              <a:rPr lang="en-US" sz="1600"/>
              <a:t> Colored bars show changes for 18 CMIP3 model ensemble; whiskers show range of changes across 4 individual CMIP models and the ensemble.</a:t>
            </a:r>
          </a:p>
        </p:txBody>
      </p:sp>
      <p:sp>
        <p:nvSpPr>
          <p:cNvPr id="80902" name="Text Box 9"/>
          <p:cNvSpPr txBox="1">
            <a:spLocks noChangeArrowheads="1"/>
          </p:cNvSpPr>
          <p:nvPr/>
        </p:nvSpPr>
        <p:spPr bwMode="auto">
          <a:xfrm>
            <a:off x="685800" y="6553200"/>
            <a:ext cx="2933700" cy="276225"/>
          </a:xfrm>
          <a:prstGeom prst="rect">
            <a:avLst/>
          </a:prstGeom>
          <a:noFill/>
          <a:ln w="9525">
            <a:noFill/>
            <a:miter lim="800000"/>
            <a:headEnd/>
            <a:tailEnd/>
          </a:ln>
        </p:spPr>
        <p:txBody>
          <a:bodyPr wrap="none">
            <a:spAutoFit/>
          </a:bodyPr>
          <a:lstStyle/>
          <a:p>
            <a:r>
              <a:rPr lang="en-US" sz="1200"/>
              <a:t>Source:  Bender et al., submitted, 2009</a:t>
            </a:r>
          </a:p>
        </p:txBody>
      </p:sp>
      <p:sp>
        <p:nvSpPr>
          <p:cNvPr id="80903" name="Rectangle 10"/>
          <p:cNvSpPr>
            <a:spLocks noChangeArrowheads="1"/>
          </p:cNvSpPr>
          <p:nvPr/>
        </p:nvSpPr>
        <p:spPr bwMode="auto">
          <a:xfrm>
            <a:off x="1752600" y="4205288"/>
            <a:ext cx="1835150" cy="366712"/>
          </a:xfrm>
          <a:prstGeom prst="rect">
            <a:avLst/>
          </a:prstGeom>
          <a:noFill/>
          <a:ln w="9525">
            <a:noFill/>
            <a:miter lim="800000"/>
            <a:headEnd/>
            <a:tailEnd/>
          </a:ln>
        </p:spPr>
        <p:txBody>
          <a:bodyPr wrap="none">
            <a:spAutoFit/>
          </a:bodyPr>
          <a:lstStyle/>
          <a:p>
            <a:r>
              <a:rPr lang="en-US"/>
              <a:t>Percent Change</a:t>
            </a:r>
          </a:p>
        </p:txBody>
      </p:sp>
      <p:sp>
        <p:nvSpPr>
          <p:cNvPr id="80904" name="Rectangle 11"/>
          <p:cNvSpPr>
            <a:spLocks noChangeArrowheads="1"/>
          </p:cNvSpPr>
          <p:nvPr/>
        </p:nvSpPr>
        <p:spPr bwMode="auto">
          <a:xfrm>
            <a:off x="1676400" y="1295400"/>
            <a:ext cx="2012950" cy="366713"/>
          </a:xfrm>
          <a:prstGeom prst="rect">
            <a:avLst/>
          </a:prstGeom>
          <a:noFill/>
          <a:ln w="9525">
            <a:noFill/>
            <a:miter lim="800000"/>
            <a:headEnd/>
            <a:tailEnd/>
          </a:ln>
        </p:spPr>
        <p:txBody>
          <a:bodyPr wrap="none">
            <a:spAutoFit/>
          </a:bodyPr>
          <a:lstStyle/>
          <a:p>
            <a:pPr eaLnBrk="1" hangingPunct="1"/>
            <a:r>
              <a:rPr lang="en-US"/>
              <a:t>Change in Counts</a:t>
            </a:r>
          </a:p>
        </p:txBody>
      </p:sp>
      <p:sp>
        <p:nvSpPr>
          <p:cNvPr id="80905" name="Slide Number Placeholder 8"/>
          <p:cNvSpPr>
            <a:spLocks noGrp="1"/>
          </p:cNvSpPr>
          <p:nvPr>
            <p:ph type="sldNum" sz="quarter" idx="12"/>
          </p:nvPr>
        </p:nvSpPr>
        <p:spPr>
          <a:xfrm>
            <a:off x="6781800" y="228600"/>
            <a:ext cx="2133600" cy="476250"/>
          </a:xfrm>
          <a:noFill/>
        </p:spPr>
        <p:txBody>
          <a:bodyPr/>
          <a:lstStyle/>
          <a:p>
            <a:fld id="{8C7FC2B9-8C82-421B-A0A6-8CD920F5EE9C}" type="slidenum">
              <a:rPr lang="en-US" sz="2000" smtClean="0"/>
              <a:pPr/>
              <a:t>111</a:t>
            </a:fld>
            <a:endParaRPr lang="en-US" sz="2000" smtClean="0"/>
          </a:p>
        </p:txBody>
      </p:sp>
      <p:cxnSp>
        <p:nvCxnSpPr>
          <p:cNvPr id="80906" name="Straight Connector 10"/>
          <p:cNvCxnSpPr>
            <a:cxnSpLocks noChangeShapeType="1"/>
          </p:cNvCxnSpPr>
          <p:nvPr/>
        </p:nvCxnSpPr>
        <p:spPr bwMode="auto">
          <a:xfrm>
            <a:off x="1447800" y="1981200"/>
            <a:ext cx="3962400" cy="0"/>
          </a:xfrm>
          <a:prstGeom prst="line">
            <a:avLst/>
          </a:prstGeom>
          <a:noFill/>
          <a:ln w="9525" algn="ctr">
            <a:solidFill>
              <a:schemeClr val="tx1"/>
            </a:solidFill>
            <a:round/>
            <a:headEnd/>
            <a:tailEnd/>
          </a:ln>
        </p:spPr>
      </p:cxnSp>
      <p:cxnSp>
        <p:nvCxnSpPr>
          <p:cNvPr id="80907" name="Straight Connector 12"/>
          <p:cNvCxnSpPr>
            <a:cxnSpLocks noChangeShapeType="1"/>
          </p:cNvCxnSpPr>
          <p:nvPr/>
        </p:nvCxnSpPr>
        <p:spPr bwMode="auto">
          <a:xfrm>
            <a:off x="1524000" y="5638800"/>
            <a:ext cx="4191000" cy="0"/>
          </a:xfrm>
          <a:prstGeom prst="line">
            <a:avLst/>
          </a:prstGeom>
          <a:noFill/>
          <a:ln w="9525" algn="ctr">
            <a:solidFill>
              <a:schemeClr val="tx1"/>
            </a:solidFill>
            <a:round/>
            <a:headEnd/>
            <a:tailEnd/>
          </a:ln>
        </p:spPr>
      </p:cxn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 descr="c180_ts_normalized_NA.eps"/>
          <p:cNvPicPr>
            <a:picLocks noChangeAspect="1"/>
          </p:cNvPicPr>
          <p:nvPr/>
        </p:nvPicPr>
        <p:blipFill>
          <a:blip r:embed="rId2" cstate="print"/>
          <a:srcRect/>
          <a:stretch>
            <a:fillRect/>
          </a:stretch>
        </p:blipFill>
        <p:spPr bwMode="auto">
          <a:xfrm>
            <a:off x="1473200" y="3917950"/>
            <a:ext cx="5003800" cy="2711450"/>
          </a:xfrm>
          <a:prstGeom prst="rect">
            <a:avLst/>
          </a:prstGeom>
          <a:noFill/>
          <a:ln w="9525">
            <a:noFill/>
            <a:miter lim="800000"/>
            <a:headEnd/>
            <a:tailEnd/>
          </a:ln>
        </p:spPr>
      </p:pic>
      <p:pic>
        <p:nvPicPr>
          <p:cNvPr id="83971" name="Picture 2" descr="Obs_vs_control_n2_hurr.png"/>
          <p:cNvPicPr>
            <a:picLocks noChangeAspect="1"/>
          </p:cNvPicPr>
          <p:nvPr/>
        </p:nvPicPr>
        <p:blipFill>
          <a:blip r:embed="rId3" cstate="print"/>
          <a:srcRect t="26042" b="3645"/>
          <a:stretch>
            <a:fillRect/>
          </a:stretch>
        </p:blipFill>
        <p:spPr bwMode="auto">
          <a:xfrm>
            <a:off x="990600" y="847725"/>
            <a:ext cx="5734050" cy="3114675"/>
          </a:xfrm>
          <a:prstGeom prst="rect">
            <a:avLst/>
          </a:prstGeom>
          <a:noFill/>
          <a:ln w="9525">
            <a:noFill/>
            <a:miter lim="800000"/>
            <a:headEnd/>
            <a:tailEnd/>
          </a:ln>
        </p:spPr>
      </p:pic>
      <p:sp>
        <p:nvSpPr>
          <p:cNvPr id="83972" name="TextBox 3"/>
          <p:cNvSpPr txBox="1">
            <a:spLocks noChangeArrowheads="1"/>
          </p:cNvSpPr>
          <p:nvPr/>
        </p:nvSpPr>
        <p:spPr bwMode="auto">
          <a:xfrm>
            <a:off x="914400" y="228600"/>
            <a:ext cx="7315200" cy="923925"/>
          </a:xfrm>
          <a:prstGeom prst="rect">
            <a:avLst/>
          </a:prstGeom>
          <a:noFill/>
          <a:ln w="9525">
            <a:noFill/>
            <a:miter lim="800000"/>
            <a:headEnd/>
            <a:tailEnd/>
          </a:ln>
        </p:spPr>
        <p:txBody>
          <a:bodyPr>
            <a:spAutoFit/>
          </a:bodyPr>
          <a:lstStyle/>
          <a:p>
            <a:r>
              <a:rPr lang="en-US"/>
              <a:t>Future Work:  </a:t>
            </a:r>
          </a:p>
          <a:p>
            <a:r>
              <a:rPr lang="en-US"/>
              <a:t>Extension of Atlantic runs through 2007-2008 reveals increasingly unrealistic trend in Zetac model:  Possible source:  NCEP Reanalysis</a:t>
            </a:r>
          </a:p>
        </p:txBody>
      </p:sp>
      <p:sp>
        <p:nvSpPr>
          <p:cNvPr id="83973" name="TextBox 4"/>
          <p:cNvSpPr txBox="1">
            <a:spLocks noChangeArrowheads="1"/>
          </p:cNvSpPr>
          <p:nvPr/>
        </p:nvSpPr>
        <p:spPr bwMode="auto">
          <a:xfrm>
            <a:off x="6553200" y="1905000"/>
            <a:ext cx="2174875" cy="923925"/>
          </a:xfrm>
          <a:prstGeom prst="rect">
            <a:avLst/>
          </a:prstGeom>
          <a:noFill/>
          <a:ln w="9525">
            <a:noFill/>
            <a:miter lim="800000"/>
            <a:headEnd/>
            <a:tailEnd/>
          </a:ln>
        </p:spPr>
        <p:txBody>
          <a:bodyPr wrap="none">
            <a:spAutoFit/>
          </a:bodyPr>
          <a:lstStyle/>
          <a:p>
            <a:r>
              <a:rPr lang="en-US"/>
              <a:t>Zetac Regional</a:t>
            </a:r>
          </a:p>
          <a:p>
            <a:r>
              <a:rPr lang="en-US"/>
              <a:t>Model </a:t>
            </a:r>
          </a:p>
          <a:p>
            <a:r>
              <a:rPr lang="en-US"/>
              <a:t>(SST + Reanalysis)</a:t>
            </a:r>
          </a:p>
        </p:txBody>
      </p:sp>
      <p:sp>
        <p:nvSpPr>
          <p:cNvPr id="83974" name="TextBox 5"/>
          <p:cNvSpPr txBox="1">
            <a:spLocks noChangeArrowheads="1"/>
          </p:cNvSpPr>
          <p:nvPr/>
        </p:nvSpPr>
        <p:spPr bwMode="auto">
          <a:xfrm>
            <a:off x="6858000" y="4648200"/>
            <a:ext cx="1752600" cy="923925"/>
          </a:xfrm>
          <a:prstGeom prst="rect">
            <a:avLst/>
          </a:prstGeom>
          <a:noFill/>
          <a:ln w="9525">
            <a:noFill/>
            <a:miter lim="800000"/>
            <a:headEnd/>
            <a:tailEnd/>
          </a:ln>
        </p:spPr>
        <p:txBody>
          <a:bodyPr>
            <a:spAutoFit/>
          </a:bodyPr>
          <a:lstStyle/>
          <a:p>
            <a:r>
              <a:rPr lang="en-US"/>
              <a:t>HIRAM 50km global model</a:t>
            </a:r>
          </a:p>
          <a:p>
            <a:r>
              <a:rPr lang="en-US"/>
              <a:t>(SST only)</a:t>
            </a:r>
          </a:p>
        </p:txBody>
      </p:sp>
      <p:sp>
        <p:nvSpPr>
          <p:cNvPr id="83975" name="Slide Number Placeholder 6"/>
          <p:cNvSpPr>
            <a:spLocks noGrp="1"/>
          </p:cNvSpPr>
          <p:nvPr>
            <p:ph type="sldNum" sz="quarter" idx="12"/>
          </p:nvPr>
        </p:nvSpPr>
        <p:spPr>
          <a:xfrm>
            <a:off x="6781800" y="0"/>
            <a:ext cx="2133600" cy="476250"/>
          </a:xfrm>
          <a:noFill/>
        </p:spPr>
        <p:txBody>
          <a:bodyPr/>
          <a:lstStyle/>
          <a:p>
            <a:fld id="{558AD4AE-9444-4D4B-BBF2-9A23948233BE}" type="slidenum">
              <a:rPr lang="en-US" sz="1800" smtClean="0"/>
              <a:pPr/>
              <a:t>112</a:t>
            </a:fld>
            <a:endParaRPr lang="en-US" sz="1800" smtClean="0"/>
          </a:p>
        </p:txBody>
      </p:sp>
      <p:sp>
        <p:nvSpPr>
          <p:cNvPr id="83976" name="Oval 7"/>
          <p:cNvSpPr>
            <a:spLocks noChangeArrowheads="1"/>
          </p:cNvSpPr>
          <p:nvPr/>
        </p:nvSpPr>
        <p:spPr bwMode="auto">
          <a:xfrm>
            <a:off x="5638800" y="1524000"/>
            <a:ext cx="762000" cy="1752600"/>
          </a:xfrm>
          <a:prstGeom prst="ellipse">
            <a:avLst/>
          </a:prstGeom>
          <a:noFill/>
          <a:ln w="9525" algn="ctr">
            <a:solidFill>
              <a:schemeClr val="tx1"/>
            </a:solidFill>
            <a:round/>
            <a:headEnd/>
            <a:tailEnd/>
          </a:ln>
        </p:spPr>
        <p:txBody>
          <a:bodyPr/>
          <a:lstStyle/>
          <a:p>
            <a:endParaRPr lang="en-US"/>
          </a:p>
        </p:txBody>
      </p:sp>
      <p:sp>
        <p:nvSpPr>
          <p:cNvPr id="83977" name="Oval 8"/>
          <p:cNvSpPr>
            <a:spLocks noChangeArrowheads="1"/>
          </p:cNvSpPr>
          <p:nvPr/>
        </p:nvSpPr>
        <p:spPr bwMode="auto">
          <a:xfrm>
            <a:off x="5638800" y="4343400"/>
            <a:ext cx="762000" cy="1752600"/>
          </a:xfrm>
          <a:prstGeom prst="ellipse">
            <a:avLst/>
          </a:prstGeom>
          <a:noFill/>
          <a:ln w="9525" algn="ctr">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qrt_hur4+5_noise_tests_output_ensemble_V7.png"/>
          <p:cNvPicPr>
            <a:picLocks noChangeAspect="1"/>
          </p:cNvPicPr>
          <p:nvPr/>
        </p:nvPicPr>
        <p:blipFill>
          <a:blip r:embed="rId2" cstate="print"/>
          <a:stretch>
            <a:fillRect/>
          </a:stretch>
        </p:blipFill>
        <p:spPr>
          <a:xfrm>
            <a:off x="134470" y="0"/>
            <a:ext cx="8875059" cy="6858000"/>
          </a:xfrm>
          <a:prstGeom prst="rect">
            <a:avLst/>
          </a:prstGeom>
        </p:spPr>
      </p:pic>
      <p:sp>
        <p:nvSpPr>
          <p:cNvPr id="3" name="Slide Number Placeholder 2"/>
          <p:cNvSpPr>
            <a:spLocks noGrp="1"/>
          </p:cNvSpPr>
          <p:nvPr>
            <p:ph type="sldNum" sz="quarter" idx="12"/>
          </p:nvPr>
        </p:nvSpPr>
        <p:spPr>
          <a:xfrm>
            <a:off x="6781800" y="152400"/>
            <a:ext cx="2133600" cy="476250"/>
          </a:xfrm>
        </p:spPr>
        <p:txBody>
          <a:bodyPr/>
          <a:lstStyle/>
          <a:p>
            <a:pPr>
              <a:defRPr/>
            </a:pPr>
            <a:fld id="{B8A97866-CB54-48DE-B24C-559CF9375FC2}" type="slidenum">
              <a:rPr lang="en-US" sz="2000" smtClean="0"/>
              <a:pPr>
                <a:defRPr/>
              </a:pPr>
              <a:t>113</a:t>
            </a:fld>
            <a:endParaRPr lang="en-US" dirty="0"/>
          </a:p>
        </p:txBody>
      </p:sp>
      <p:sp>
        <p:nvSpPr>
          <p:cNvPr id="4" name="Rectangle 3"/>
          <p:cNvSpPr/>
          <p:nvPr/>
        </p:nvSpPr>
        <p:spPr>
          <a:xfrm>
            <a:off x="5943600" y="6324600"/>
            <a:ext cx="2892138" cy="276999"/>
          </a:xfrm>
          <a:prstGeom prst="rect">
            <a:avLst/>
          </a:prstGeom>
        </p:spPr>
        <p:txBody>
          <a:bodyPr wrap="none">
            <a:spAutoFit/>
          </a:bodyPr>
          <a:lstStyle/>
          <a:p>
            <a:r>
              <a:rPr lang="en-US" sz="1200" dirty="0" smtClean="0"/>
              <a:t>Source:  Bender et al., submitted, 2009.</a:t>
            </a:r>
            <a:endParaRPr lang="en-US" sz="1200"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81000" y="304800"/>
            <a:ext cx="8229600" cy="792163"/>
          </a:xfrm>
        </p:spPr>
        <p:txBody>
          <a:bodyPr/>
          <a:lstStyle/>
          <a:p>
            <a:pPr eaLnBrk="1" hangingPunct="1"/>
            <a:r>
              <a:rPr lang="en-US" sz="3200" b="1" u="sng" dirty="0" smtClean="0"/>
              <a:t>Conclusions:</a:t>
            </a:r>
            <a:r>
              <a:rPr lang="en-US" sz="3200" dirty="0" smtClean="0"/>
              <a:t/>
            </a:r>
            <a:br>
              <a:rPr lang="en-US" sz="3200" dirty="0" smtClean="0"/>
            </a:br>
            <a:endParaRPr lang="en-US" sz="3200" dirty="0" smtClean="0"/>
          </a:p>
        </p:txBody>
      </p:sp>
      <p:sp>
        <p:nvSpPr>
          <p:cNvPr id="39939" name="Rectangle 3"/>
          <p:cNvSpPr>
            <a:spLocks noGrp="1" noChangeArrowheads="1"/>
          </p:cNvSpPr>
          <p:nvPr>
            <p:ph type="body" idx="1"/>
          </p:nvPr>
        </p:nvSpPr>
        <p:spPr>
          <a:xfrm>
            <a:off x="457200" y="990600"/>
            <a:ext cx="8305800" cy="5486400"/>
          </a:xfrm>
        </p:spPr>
        <p:txBody>
          <a:bodyPr/>
          <a:lstStyle/>
          <a:p>
            <a:pPr marL="577850" indent="-577850" eaLnBrk="1" hangingPunct="1">
              <a:lnSpc>
                <a:spcPct val="80000"/>
              </a:lnSpc>
              <a:buFontTx/>
              <a:buNone/>
            </a:pPr>
            <a:endParaRPr lang="en-US" sz="1600" dirty="0" smtClean="0"/>
          </a:p>
          <a:p>
            <a:pPr marL="577850" indent="-577850" eaLnBrk="1" hangingPunct="1">
              <a:lnSpc>
                <a:spcPct val="80000"/>
              </a:lnSpc>
              <a:buFontTx/>
              <a:buNone/>
            </a:pPr>
            <a:r>
              <a:rPr lang="en-US" sz="2000" b="1" dirty="0" smtClean="0"/>
              <a:t>It is premature to conclude that human activity--and particularly greenhouse warming--has already had a detectable impact on tropical cyclone activity.</a:t>
            </a:r>
          </a:p>
          <a:p>
            <a:pPr marL="577850" indent="-577850" eaLnBrk="1" hangingPunct="1">
              <a:lnSpc>
                <a:spcPct val="80000"/>
              </a:lnSpc>
              <a:buFontTx/>
              <a:buAutoNum type="romanLcParenR" startAt="2"/>
            </a:pPr>
            <a:endParaRPr lang="en-US" sz="2000" b="1" dirty="0" smtClean="0"/>
          </a:p>
          <a:p>
            <a:pPr marL="577850" indent="-577850" eaLnBrk="1" hangingPunct="1">
              <a:lnSpc>
                <a:spcPct val="80000"/>
              </a:lnSpc>
              <a:spcAft>
                <a:spcPts val="600"/>
              </a:spcAft>
              <a:buFontTx/>
              <a:buAutoNum type="arabicPeriod"/>
            </a:pPr>
            <a:r>
              <a:rPr lang="en-US" sz="1800" b="1" dirty="0" smtClean="0"/>
              <a:t>Atlantic tropical storm and hurricane counts--after adjustment for estimated missing storms--do not show significant increasing trends since the late 1800s.</a:t>
            </a:r>
          </a:p>
          <a:p>
            <a:pPr marL="577850" indent="-577850" eaLnBrk="1" hangingPunct="1">
              <a:lnSpc>
                <a:spcPct val="80000"/>
              </a:lnSpc>
              <a:spcAft>
                <a:spcPts val="600"/>
              </a:spcAft>
              <a:buFontTx/>
              <a:buAutoNum type="arabicPeriod"/>
            </a:pPr>
            <a:r>
              <a:rPr lang="en-US" sz="1800" b="1" dirty="0" smtClean="0"/>
              <a:t>The main contributors to positive tropical storm trends are:   </a:t>
            </a:r>
            <a:r>
              <a:rPr lang="en-US" sz="1800" b="1" dirty="0" err="1" smtClean="0"/>
              <a:t>i</a:t>
            </a:r>
            <a:r>
              <a:rPr lang="en-US" sz="1800" b="1" dirty="0" smtClean="0"/>
              <a:t>) storms far from US landfall regions (US landfalls have not increased) and/or  ii) storms of relatively brief recorded duration (e.g., &lt; 2 days). </a:t>
            </a:r>
          </a:p>
          <a:p>
            <a:pPr marL="577850" indent="-577850" eaLnBrk="1" hangingPunct="1">
              <a:lnSpc>
                <a:spcPct val="80000"/>
              </a:lnSpc>
              <a:spcAft>
                <a:spcPts val="600"/>
              </a:spcAft>
              <a:buFontTx/>
              <a:buAutoNum type="arabicPeriod"/>
            </a:pPr>
            <a:r>
              <a:rPr lang="en-US" sz="1800" b="1" dirty="0" smtClean="0"/>
              <a:t>Latest model projection:  cat 4-5 Atlantic hurricanes may increase by 9%/decade (A1B scenario; 18-model ensemble) with also 3 of 4 individual models tested so far showing an increase.  However, this change may not be detectable for many decades due to high noise levels.  </a:t>
            </a:r>
          </a:p>
          <a:p>
            <a:pPr marL="577850" indent="-577850" eaLnBrk="1" hangingPunct="1">
              <a:lnSpc>
                <a:spcPct val="80000"/>
              </a:lnSpc>
              <a:spcAft>
                <a:spcPts val="600"/>
              </a:spcAft>
              <a:buFontTx/>
              <a:buAutoNum type="arabicPeriod"/>
            </a:pPr>
            <a:r>
              <a:rPr lang="en-US" sz="1800" b="1" dirty="0" smtClean="0"/>
              <a:t>Some evidence for increasing intensities of strongest observed storms (particularly in Atlantic), but the short records (26 yr) and climate model limitations (e.g., indirect aerosols) preclude a confident  attribution of different influencing factors at this time.</a:t>
            </a:r>
          </a:p>
          <a:p>
            <a:pPr marL="577850" indent="-577850" eaLnBrk="1" hangingPunct="1">
              <a:lnSpc>
                <a:spcPct val="80000"/>
              </a:lnSpc>
              <a:spcAft>
                <a:spcPts val="600"/>
              </a:spcAft>
              <a:buFontTx/>
              <a:buAutoNum type="arabicPeriod"/>
            </a:pPr>
            <a:r>
              <a:rPr lang="en-US" sz="1800" b="1" dirty="0" smtClean="0"/>
              <a:t>Caveats:  Assumptions in ‘missing storm’ estimates need further examination; remaining data  and modeling uncertainties. </a:t>
            </a:r>
          </a:p>
          <a:p>
            <a:pPr marL="577850" indent="-577850" eaLnBrk="1" hangingPunct="1">
              <a:lnSpc>
                <a:spcPct val="80000"/>
              </a:lnSpc>
              <a:spcAft>
                <a:spcPts val="600"/>
              </a:spcAft>
              <a:buFontTx/>
              <a:buAutoNum type="romanLcParenR" startAt="2"/>
            </a:pPr>
            <a:endParaRPr lang="en-US" sz="2000" b="1" dirty="0" smtClean="0"/>
          </a:p>
          <a:p>
            <a:pPr marL="577850" indent="-577850" eaLnBrk="1" hangingPunct="1">
              <a:lnSpc>
                <a:spcPct val="80000"/>
              </a:lnSpc>
              <a:buFontTx/>
              <a:buAutoNum type="romanLcParenR" startAt="2"/>
            </a:pPr>
            <a:endParaRPr lang="en-US" sz="2000" b="1" dirty="0" smtClean="0"/>
          </a:p>
          <a:p>
            <a:pPr marL="577850" indent="-577850" eaLnBrk="1" hangingPunct="1">
              <a:lnSpc>
                <a:spcPct val="80000"/>
              </a:lnSpc>
              <a:buFontTx/>
              <a:buNone/>
            </a:pPr>
            <a:endParaRPr lang="en-US" sz="2000" b="1" dirty="0" smtClean="0"/>
          </a:p>
        </p:txBody>
      </p:sp>
      <p:sp>
        <p:nvSpPr>
          <p:cNvPr id="5" name="Slide Number Placeholder 4"/>
          <p:cNvSpPr>
            <a:spLocks noGrp="1"/>
          </p:cNvSpPr>
          <p:nvPr>
            <p:ph type="sldNum" sz="quarter" idx="12"/>
          </p:nvPr>
        </p:nvSpPr>
        <p:spPr>
          <a:xfrm>
            <a:off x="6629400" y="228600"/>
            <a:ext cx="2133600" cy="476250"/>
          </a:xfrm>
        </p:spPr>
        <p:txBody>
          <a:bodyPr/>
          <a:lstStyle/>
          <a:p>
            <a:pPr>
              <a:defRPr/>
            </a:pPr>
            <a:fld id="{6A86AEAC-6CD1-48B5-A389-9DD861FD9B04}" type="slidenum">
              <a:rPr lang="en-US" sz="2000" smtClean="0"/>
              <a:pPr>
                <a:defRPr/>
              </a:pPr>
              <a:t>114</a:t>
            </a:fld>
            <a:endParaRPr lang="en-US" sz="2000"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HISTO_CHG_nogfdl"/>
          <p:cNvPicPr>
            <a:picLocks noChangeAspect="1" noChangeArrowheads="1"/>
          </p:cNvPicPr>
          <p:nvPr/>
        </p:nvPicPr>
        <p:blipFill>
          <a:blip r:embed="rId2" cstate="print"/>
          <a:srcRect/>
          <a:stretch>
            <a:fillRect/>
          </a:stretch>
        </p:blipFill>
        <p:spPr bwMode="auto">
          <a:xfrm>
            <a:off x="1143000" y="392113"/>
            <a:ext cx="3344863" cy="6084887"/>
          </a:xfrm>
          <a:prstGeom prst="rect">
            <a:avLst/>
          </a:prstGeom>
          <a:noFill/>
          <a:ln w="9525">
            <a:noFill/>
            <a:miter lim="800000"/>
            <a:headEnd/>
            <a:tailEnd/>
          </a:ln>
        </p:spPr>
      </p:pic>
      <p:sp>
        <p:nvSpPr>
          <p:cNvPr id="46083" name="Text Box 5"/>
          <p:cNvSpPr txBox="1">
            <a:spLocks noChangeArrowheads="1"/>
          </p:cNvSpPr>
          <p:nvPr/>
        </p:nvSpPr>
        <p:spPr bwMode="auto">
          <a:xfrm>
            <a:off x="5029200" y="493713"/>
            <a:ext cx="3962400" cy="2627312"/>
          </a:xfrm>
          <a:prstGeom prst="rect">
            <a:avLst/>
          </a:prstGeom>
          <a:noFill/>
          <a:ln w="9525">
            <a:noFill/>
            <a:miter lim="800000"/>
            <a:headEnd/>
            <a:tailEnd/>
          </a:ln>
        </p:spPr>
        <p:txBody>
          <a:bodyPr>
            <a:spAutoFit/>
          </a:bodyPr>
          <a:lstStyle/>
          <a:p>
            <a:r>
              <a:rPr lang="en-US" b="1"/>
              <a:t>Projected changes in Atlantic hurricane/tropical storm numbers:  </a:t>
            </a:r>
          </a:p>
          <a:p>
            <a:endParaRPr lang="en-US" b="1"/>
          </a:p>
          <a:p>
            <a:r>
              <a:rPr lang="en-US" sz="1600"/>
              <a:t>Late 21</a:t>
            </a:r>
            <a:r>
              <a:rPr lang="en-US" sz="1600" baseline="30000"/>
              <a:t>st</a:t>
            </a:r>
            <a:r>
              <a:rPr lang="en-US" sz="1600"/>
              <a:t> century; Zetac regional model downscaling of CMIP3 multi-model ensemble climate change signal.</a:t>
            </a:r>
          </a:p>
          <a:p>
            <a:endParaRPr lang="en-US" sz="1600"/>
          </a:p>
          <a:p>
            <a:endParaRPr lang="en-US" sz="1600"/>
          </a:p>
          <a:p>
            <a:endParaRPr lang="en-US" sz="1600"/>
          </a:p>
          <a:p>
            <a:r>
              <a:rPr lang="en-US" sz="1600"/>
              <a:t>Note:  U.S. Landfalling hurricanes: -30%</a:t>
            </a:r>
          </a:p>
        </p:txBody>
      </p:sp>
      <p:sp>
        <p:nvSpPr>
          <p:cNvPr id="46084" name="Text Box 6"/>
          <p:cNvSpPr txBox="1">
            <a:spLocks noChangeArrowheads="1"/>
          </p:cNvSpPr>
          <p:nvPr/>
        </p:nvSpPr>
        <p:spPr bwMode="auto">
          <a:xfrm>
            <a:off x="5241925" y="6383338"/>
            <a:ext cx="2994025" cy="244475"/>
          </a:xfrm>
          <a:prstGeom prst="rect">
            <a:avLst/>
          </a:prstGeom>
          <a:noFill/>
          <a:ln w="9525">
            <a:noFill/>
            <a:miter lim="800000"/>
            <a:headEnd/>
            <a:tailEnd/>
          </a:ln>
        </p:spPr>
        <p:txBody>
          <a:bodyPr wrap="none">
            <a:spAutoFit/>
          </a:bodyPr>
          <a:lstStyle/>
          <a:p>
            <a:r>
              <a:rPr lang="en-US" sz="1000"/>
              <a:t>Source:  Knutson et al., </a:t>
            </a:r>
            <a:r>
              <a:rPr lang="en-US" sz="1000" i="1"/>
              <a:t>2008</a:t>
            </a:r>
            <a:r>
              <a:rPr lang="en-US" sz="1000"/>
              <a:t>, </a:t>
            </a:r>
            <a:r>
              <a:rPr lang="en-US" sz="1000" i="1"/>
              <a:t>Nature Geoscience</a:t>
            </a:r>
            <a:r>
              <a:rPr lang="en-US" sz="1000"/>
              <a:t>.</a:t>
            </a:r>
          </a:p>
        </p:txBody>
      </p:sp>
      <p:sp>
        <p:nvSpPr>
          <p:cNvPr id="46085" name="Text Box 7"/>
          <p:cNvSpPr txBox="1">
            <a:spLocks noChangeArrowheads="1"/>
          </p:cNvSpPr>
          <p:nvPr/>
        </p:nvSpPr>
        <p:spPr bwMode="auto">
          <a:xfrm>
            <a:off x="3565525" y="646113"/>
            <a:ext cx="717550" cy="366712"/>
          </a:xfrm>
          <a:prstGeom prst="rect">
            <a:avLst/>
          </a:prstGeom>
          <a:noFill/>
          <a:ln w="9525">
            <a:noFill/>
            <a:miter lim="800000"/>
            <a:headEnd/>
            <a:tailEnd/>
          </a:ln>
        </p:spPr>
        <p:txBody>
          <a:bodyPr wrap="none">
            <a:spAutoFit/>
          </a:bodyPr>
          <a:lstStyle/>
          <a:p>
            <a:r>
              <a:rPr lang="en-US"/>
              <a:t>-27%</a:t>
            </a:r>
          </a:p>
        </p:txBody>
      </p:sp>
      <p:sp>
        <p:nvSpPr>
          <p:cNvPr id="46086" name="Text Box 8"/>
          <p:cNvSpPr txBox="1">
            <a:spLocks noChangeArrowheads="1"/>
          </p:cNvSpPr>
          <p:nvPr/>
        </p:nvSpPr>
        <p:spPr bwMode="auto">
          <a:xfrm>
            <a:off x="3565525" y="2605088"/>
            <a:ext cx="717550" cy="366712"/>
          </a:xfrm>
          <a:prstGeom prst="rect">
            <a:avLst/>
          </a:prstGeom>
          <a:noFill/>
          <a:ln w="9525">
            <a:noFill/>
            <a:miter lim="800000"/>
            <a:headEnd/>
            <a:tailEnd/>
          </a:ln>
        </p:spPr>
        <p:txBody>
          <a:bodyPr wrap="none">
            <a:spAutoFit/>
          </a:bodyPr>
          <a:lstStyle/>
          <a:p>
            <a:r>
              <a:rPr lang="en-US"/>
              <a:t>-18%</a:t>
            </a:r>
          </a:p>
        </p:txBody>
      </p:sp>
      <p:sp>
        <p:nvSpPr>
          <p:cNvPr id="46087" name="Text Box 9"/>
          <p:cNvSpPr txBox="1">
            <a:spLocks noChangeArrowheads="1"/>
          </p:cNvSpPr>
          <p:nvPr/>
        </p:nvSpPr>
        <p:spPr bwMode="auto">
          <a:xfrm>
            <a:off x="3717925" y="4456113"/>
            <a:ext cx="590550" cy="366712"/>
          </a:xfrm>
          <a:prstGeom prst="rect">
            <a:avLst/>
          </a:prstGeom>
          <a:noFill/>
          <a:ln w="9525">
            <a:noFill/>
            <a:miter lim="800000"/>
            <a:headEnd/>
            <a:tailEnd/>
          </a:ln>
        </p:spPr>
        <p:txBody>
          <a:bodyPr wrap="none">
            <a:spAutoFit/>
          </a:bodyPr>
          <a:lstStyle/>
          <a:p>
            <a:r>
              <a:rPr lang="en-US"/>
              <a:t>-8%</a:t>
            </a:r>
          </a:p>
        </p:txBody>
      </p:sp>
      <p:sp>
        <p:nvSpPr>
          <p:cNvPr id="46088" name="Text Box 10"/>
          <p:cNvSpPr txBox="1">
            <a:spLocks noChangeArrowheads="1"/>
          </p:cNvSpPr>
          <p:nvPr/>
        </p:nvSpPr>
        <p:spPr bwMode="auto">
          <a:xfrm>
            <a:off x="5470525" y="4608513"/>
            <a:ext cx="2378075" cy="701675"/>
          </a:xfrm>
          <a:prstGeom prst="rect">
            <a:avLst/>
          </a:prstGeom>
          <a:noFill/>
          <a:ln w="9525">
            <a:noFill/>
            <a:miter lim="800000"/>
            <a:headEnd/>
            <a:tailEnd/>
          </a:ln>
        </p:spPr>
        <p:txBody>
          <a:bodyPr>
            <a:spAutoFit/>
          </a:bodyPr>
          <a:lstStyle/>
          <a:p>
            <a:r>
              <a:rPr lang="en-US" sz="2000"/>
              <a:t>What about even stronger storms??</a:t>
            </a:r>
          </a:p>
        </p:txBody>
      </p:sp>
      <p:sp>
        <p:nvSpPr>
          <p:cNvPr id="46089" name="Text Box 11"/>
          <p:cNvSpPr txBox="1">
            <a:spLocks noChangeArrowheads="1"/>
          </p:cNvSpPr>
          <p:nvPr/>
        </p:nvSpPr>
        <p:spPr bwMode="auto">
          <a:xfrm>
            <a:off x="8518525" y="36513"/>
            <a:ext cx="438150" cy="366712"/>
          </a:xfrm>
          <a:prstGeom prst="rect">
            <a:avLst/>
          </a:prstGeom>
          <a:noFill/>
          <a:ln w="9525">
            <a:noFill/>
            <a:miter lim="800000"/>
            <a:headEnd/>
            <a:tailEnd/>
          </a:ln>
        </p:spPr>
        <p:txBody>
          <a:bodyPr wrap="none">
            <a:spAutoFit/>
          </a:bodyPr>
          <a:lstStyle/>
          <a:p>
            <a:fld id="{17C68B59-6B2E-488E-ACDC-733682F0393B}" type="slidenum">
              <a:rPr lang="en-US"/>
              <a:pPr/>
              <a:t>115</a:t>
            </a:fld>
            <a:endParaRPr lang="en-US"/>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8A97866-CB54-48DE-B24C-559CF9375FC2}" type="slidenum">
              <a:rPr lang="en-US" smtClean="0"/>
              <a:pPr>
                <a:defRPr/>
              </a:pPr>
              <a:t>116</a:t>
            </a:fld>
            <a:endParaRPr lang="en-US"/>
          </a:p>
        </p:txBody>
      </p:sp>
      <p:pic>
        <p:nvPicPr>
          <p:cNvPr id="4" name="Picture 3" descr="c180_ts_AU.eps"/>
          <p:cNvPicPr>
            <a:picLocks noChangeAspect="1"/>
          </p:cNvPicPr>
          <p:nvPr/>
        </p:nvPicPr>
        <p:blipFill>
          <a:blip r:embed="rId2" cstate="print"/>
          <a:stretch>
            <a:fillRect/>
          </a:stretch>
        </p:blipFill>
        <p:spPr>
          <a:xfrm>
            <a:off x="914400" y="3945749"/>
            <a:ext cx="4905000" cy="2531251"/>
          </a:xfrm>
          <a:prstGeom prst="rect">
            <a:avLst/>
          </a:prstGeom>
        </p:spPr>
      </p:pic>
      <p:pic>
        <p:nvPicPr>
          <p:cNvPr id="5" name="Picture 4" descr="c180_ts_SP.eps"/>
          <p:cNvPicPr>
            <a:picLocks noChangeAspect="1"/>
          </p:cNvPicPr>
          <p:nvPr/>
        </p:nvPicPr>
        <p:blipFill>
          <a:blip r:embed="rId3" cstate="print"/>
          <a:stretch>
            <a:fillRect/>
          </a:stretch>
        </p:blipFill>
        <p:spPr>
          <a:xfrm>
            <a:off x="914400" y="1050149"/>
            <a:ext cx="4905000" cy="2531251"/>
          </a:xfrm>
          <a:prstGeom prst="rect">
            <a:avLst/>
          </a:prstGeom>
        </p:spPr>
      </p:pic>
      <p:sp>
        <p:nvSpPr>
          <p:cNvPr id="6" name="TextBox 5"/>
          <p:cNvSpPr txBox="1"/>
          <p:nvPr/>
        </p:nvSpPr>
        <p:spPr>
          <a:xfrm>
            <a:off x="6248400" y="1447800"/>
            <a:ext cx="1941557" cy="923330"/>
          </a:xfrm>
          <a:prstGeom prst="rect">
            <a:avLst/>
          </a:prstGeom>
          <a:noFill/>
        </p:spPr>
        <p:txBody>
          <a:bodyPr wrap="none" rtlCol="0">
            <a:spAutoFit/>
          </a:bodyPr>
          <a:lstStyle/>
          <a:p>
            <a:r>
              <a:rPr lang="en-US" dirty="0" smtClean="0"/>
              <a:t>SW Pacific Basin</a:t>
            </a:r>
          </a:p>
          <a:p>
            <a:r>
              <a:rPr lang="en-US" dirty="0" smtClean="0"/>
              <a:t>(East of 168E)</a:t>
            </a:r>
          </a:p>
          <a:p>
            <a:r>
              <a:rPr lang="en-US" dirty="0" smtClean="0"/>
              <a:t>r = 0.41</a:t>
            </a:r>
            <a:endParaRPr lang="en-US" dirty="0"/>
          </a:p>
        </p:txBody>
      </p:sp>
      <p:sp>
        <p:nvSpPr>
          <p:cNvPr id="7" name="TextBox 6"/>
          <p:cNvSpPr txBox="1"/>
          <p:nvPr/>
        </p:nvSpPr>
        <p:spPr>
          <a:xfrm>
            <a:off x="6324600" y="4191000"/>
            <a:ext cx="1877437" cy="923330"/>
          </a:xfrm>
          <a:prstGeom prst="rect">
            <a:avLst/>
          </a:prstGeom>
          <a:noFill/>
        </p:spPr>
        <p:txBody>
          <a:bodyPr wrap="none" rtlCol="0">
            <a:spAutoFit/>
          </a:bodyPr>
          <a:lstStyle/>
          <a:p>
            <a:r>
              <a:rPr lang="en-US" dirty="0" smtClean="0"/>
              <a:t>Australia Region</a:t>
            </a:r>
          </a:p>
          <a:p>
            <a:r>
              <a:rPr lang="en-US" dirty="0" smtClean="0"/>
              <a:t>(105E-168E)</a:t>
            </a:r>
          </a:p>
          <a:p>
            <a:r>
              <a:rPr lang="en-US" dirty="0" smtClean="0"/>
              <a:t>r=0.28</a:t>
            </a:r>
            <a:endParaRPr lang="en-US" dirty="0"/>
          </a:p>
        </p:txBody>
      </p:sp>
      <p:sp>
        <p:nvSpPr>
          <p:cNvPr id="8" name="TextBox 7"/>
          <p:cNvSpPr txBox="1"/>
          <p:nvPr/>
        </p:nvSpPr>
        <p:spPr>
          <a:xfrm>
            <a:off x="609600" y="268069"/>
            <a:ext cx="8077200" cy="646331"/>
          </a:xfrm>
          <a:prstGeom prst="rect">
            <a:avLst/>
          </a:prstGeom>
          <a:noFill/>
        </p:spPr>
        <p:txBody>
          <a:bodyPr wrap="square" rtlCol="0">
            <a:spAutoFit/>
          </a:bodyPr>
          <a:lstStyle/>
          <a:p>
            <a:r>
              <a:rPr lang="en-US" dirty="0" smtClean="0"/>
              <a:t>Simulated tropical cyclone (&gt;33 m/s) counts are better correlated with observed counts in the eastern part of the SW Pac basin the Australia region.</a:t>
            </a:r>
            <a:endParaRPr lang="en-US"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by_year_mhurw45"/>
          <p:cNvPicPr>
            <a:picLocks noChangeAspect="1" noChangeArrowheads="1"/>
          </p:cNvPicPr>
          <p:nvPr/>
        </p:nvPicPr>
        <p:blipFill>
          <a:blip r:embed="rId2" cstate="print"/>
          <a:srcRect t="15686" b="15686"/>
          <a:stretch>
            <a:fillRect/>
          </a:stretch>
        </p:blipFill>
        <p:spPr bwMode="auto">
          <a:xfrm>
            <a:off x="838200" y="838200"/>
            <a:ext cx="6032500" cy="3200400"/>
          </a:xfrm>
          <a:prstGeom prst="rect">
            <a:avLst/>
          </a:prstGeom>
          <a:noFill/>
          <a:ln w="9525">
            <a:noFill/>
            <a:miter lim="800000"/>
            <a:headEnd/>
            <a:tailEnd/>
          </a:ln>
        </p:spPr>
      </p:pic>
      <p:pic>
        <p:nvPicPr>
          <p:cNvPr id="75779" name="Picture 3" descr="by_year_mhurw45_frac"/>
          <p:cNvPicPr>
            <a:picLocks noChangeAspect="1" noChangeArrowheads="1"/>
          </p:cNvPicPr>
          <p:nvPr/>
        </p:nvPicPr>
        <p:blipFill>
          <a:blip r:embed="rId3" cstate="print"/>
          <a:srcRect t="15686" b="15686"/>
          <a:stretch>
            <a:fillRect/>
          </a:stretch>
        </p:blipFill>
        <p:spPr bwMode="auto">
          <a:xfrm>
            <a:off x="838200" y="3352800"/>
            <a:ext cx="6032500" cy="3200400"/>
          </a:xfrm>
          <a:prstGeom prst="rect">
            <a:avLst/>
          </a:prstGeom>
          <a:noFill/>
          <a:ln w="9525">
            <a:noFill/>
            <a:miter lim="800000"/>
            <a:headEnd/>
            <a:tailEnd/>
          </a:ln>
        </p:spPr>
      </p:pic>
      <p:sp>
        <p:nvSpPr>
          <p:cNvPr id="75780" name="Rectangle 4"/>
          <p:cNvSpPr>
            <a:spLocks noChangeArrowheads="1"/>
          </p:cNvSpPr>
          <p:nvPr/>
        </p:nvSpPr>
        <p:spPr bwMode="auto">
          <a:xfrm>
            <a:off x="1905000" y="1474788"/>
            <a:ext cx="766763" cy="336550"/>
          </a:xfrm>
          <a:prstGeom prst="rect">
            <a:avLst/>
          </a:prstGeom>
          <a:noFill/>
          <a:ln w="9525">
            <a:noFill/>
            <a:miter lim="800000"/>
            <a:headEnd/>
            <a:tailEnd/>
          </a:ln>
        </p:spPr>
        <p:txBody>
          <a:bodyPr wrap="none">
            <a:spAutoFit/>
          </a:bodyPr>
          <a:lstStyle/>
          <a:p>
            <a:r>
              <a:rPr lang="en-US" sz="1600"/>
              <a:t>r=0.38</a:t>
            </a:r>
          </a:p>
        </p:txBody>
      </p:sp>
      <p:sp>
        <p:nvSpPr>
          <p:cNvPr id="75781" name="Rectangle 5"/>
          <p:cNvSpPr>
            <a:spLocks noChangeArrowheads="1"/>
          </p:cNvSpPr>
          <p:nvPr/>
        </p:nvSpPr>
        <p:spPr bwMode="auto">
          <a:xfrm>
            <a:off x="1981200" y="4038600"/>
            <a:ext cx="766763" cy="336550"/>
          </a:xfrm>
          <a:prstGeom prst="rect">
            <a:avLst/>
          </a:prstGeom>
          <a:noFill/>
          <a:ln w="9525">
            <a:noFill/>
            <a:miter lim="800000"/>
            <a:headEnd/>
            <a:tailEnd/>
          </a:ln>
        </p:spPr>
        <p:txBody>
          <a:bodyPr wrap="none">
            <a:spAutoFit/>
          </a:bodyPr>
          <a:lstStyle/>
          <a:p>
            <a:r>
              <a:rPr lang="en-US" sz="1600"/>
              <a:t>r=0.16</a:t>
            </a:r>
          </a:p>
        </p:txBody>
      </p:sp>
      <p:sp>
        <p:nvSpPr>
          <p:cNvPr id="75782" name="Text Box 6"/>
          <p:cNvSpPr txBox="1">
            <a:spLocks noChangeArrowheads="1"/>
          </p:cNvSpPr>
          <p:nvPr/>
        </p:nvSpPr>
        <p:spPr bwMode="auto">
          <a:xfrm>
            <a:off x="6689725" y="1295400"/>
            <a:ext cx="2454275" cy="4524375"/>
          </a:xfrm>
          <a:prstGeom prst="rect">
            <a:avLst/>
          </a:prstGeom>
          <a:noFill/>
          <a:ln w="9525">
            <a:noFill/>
            <a:miter lim="800000"/>
            <a:headEnd/>
            <a:tailEnd/>
          </a:ln>
        </p:spPr>
        <p:txBody>
          <a:bodyPr>
            <a:spAutoFit/>
          </a:bodyPr>
          <a:lstStyle/>
          <a:p>
            <a:r>
              <a:rPr lang="en-US" sz="1600"/>
              <a:t>Unlike Zetac, </a:t>
            </a:r>
          </a:p>
          <a:p>
            <a:r>
              <a:rPr lang="en-US" sz="1600"/>
              <a:t>The GFDL hurricane model downscaling has some hindcast skill at simulating interannual variations of Cat 4-5 hurricane counts (with low bias overall).</a:t>
            </a:r>
          </a:p>
          <a:p>
            <a:endParaRPr lang="en-US" sz="1600"/>
          </a:p>
          <a:p>
            <a:endParaRPr lang="en-US" sz="1600"/>
          </a:p>
          <a:p>
            <a:r>
              <a:rPr lang="en-US" sz="1600"/>
              <a:t>…although this ‘skill’ arises mainly from the total storm count, not an ability to hindcast the fraction of storms achieving Cat 4-5 each year…</a:t>
            </a:r>
          </a:p>
          <a:p>
            <a:endParaRPr lang="en-US" sz="1600"/>
          </a:p>
        </p:txBody>
      </p:sp>
      <p:sp>
        <p:nvSpPr>
          <p:cNvPr id="75783" name="Text Box 8"/>
          <p:cNvSpPr txBox="1">
            <a:spLocks noChangeArrowheads="1"/>
          </p:cNvSpPr>
          <p:nvPr/>
        </p:nvSpPr>
        <p:spPr bwMode="auto">
          <a:xfrm>
            <a:off x="8442325" y="112713"/>
            <a:ext cx="438150" cy="366712"/>
          </a:xfrm>
          <a:prstGeom prst="rect">
            <a:avLst/>
          </a:prstGeom>
          <a:noFill/>
          <a:ln w="9525">
            <a:noFill/>
            <a:miter lim="800000"/>
            <a:headEnd/>
            <a:tailEnd/>
          </a:ln>
        </p:spPr>
        <p:txBody>
          <a:bodyPr wrap="none">
            <a:spAutoFit/>
          </a:bodyPr>
          <a:lstStyle/>
          <a:p>
            <a:fld id="{7B2D14AC-AEFF-40A2-BB92-55553B2FB3CD}" type="slidenum">
              <a:rPr lang="en-US"/>
              <a:pPr/>
              <a:t>117</a:t>
            </a:fld>
            <a:endParaRPr lang="en-US"/>
          </a:p>
        </p:txBody>
      </p:sp>
      <p:sp>
        <p:nvSpPr>
          <p:cNvPr id="75784" name="Rectangle 9"/>
          <p:cNvSpPr>
            <a:spLocks noChangeArrowheads="1"/>
          </p:cNvSpPr>
          <p:nvPr/>
        </p:nvSpPr>
        <p:spPr bwMode="auto">
          <a:xfrm>
            <a:off x="685800" y="6507163"/>
            <a:ext cx="2771913" cy="276999"/>
          </a:xfrm>
          <a:prstGeom prst="rect">
            <a:avLst/>
          </a:prstGeom>
          <a:noFill/>
          <a:ln w="9525">
            <a:noFill/>
            <a:miter lim="800000"/>
            <a:headEnd/>
            <a:tailEnd/>
          </a:ln>
        </p:spPr>
        <p:txBody>
          <a:bodyPr wrap="none">
            <a:spAutoFit/>
          </a:bodyPr>
          <a:lstStyle/>
          <a:p>
            <a:r>
              <a:rPr lang="en-US" sz="1200" dirty="0"/>
              <a:t>Source:  Bender et al., </a:t>
            </a:r>
            <a:r>
              <a:rPr lang="en-US" sz="1200" i="1" dirty="0" smtClean="0"/>
              <a:t>Science, </a:t>
            </a:r>
            <a:r>
              <a:rPr lang="en-US" sz="1200" dirty="0" smtClean="0"/>
              <a:t>2010.</a:t>
            </a:r>
            <a:endParaRPr lang="en-US" sz="1200" i="1" dirty="0"/>
          </a:p>
        </p:txBody>
      </p:sp>
      <p:sp>
        <p:nvSpPr>
          <p:cNvPr id="75785" name="TextBox 8"/>
          <p:cNvSpPr txBox="1">
            <a:spLocks noChangeArrowheads="1"/>
          </p:cNvSpPr>
          <p:nvPr/>
        </p:nvSpPr>
        <p:spPr bwMode="auto">
          <a:xfrm>
            <a:off x="1682750" y="381000"/>
            <a:ext cx="5288627" cy="369332"/>
          </a:xfrm>
          <a:prstGeom prst="rect">
            <a:avLst/>
          </a:prstGeom>
          <a:noFill/>
          <a:ln w="9525">
            <a:noFill/>
            <a:miter lim="800000"/>
            <a:headEnd/>
            <a:tailEnd/>
          </a:ln>
        </p:spPr>
        <p:txBody>
          <a:bodyPr wrap="none">
            <a:spAutoFit/>
          </a:bodyPr>
          <a:lstStyle/>
          <a:p>
            <a:r>
              <a:rPr lang="en-US" dirty="0" smtClean="0"/>
              <a:t>Control Run:  Skill in simulating </a:t>
            </a:r>
            <a:r>
              <a:rPr lang="en-US" dirty="0"/>
              <a:t>Cat 4-5 numbers?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2370314" y="1420135"/>
            <a:ext cx="4106686" cy="4828265"/>
          </a:xfrm>
          <a:prstGeom prst="rect">
            <a:avLst/>
          </a:prstGeom>
          <a:noFill/>
          <a:ln w="9525">
            <a:noFill/>
            <a:miter lim="800000"/>
            <a:headEnd/>
            <a:tailEnd/>
          </a:ln>
        </p:spPr>
      </p:pic>
      <p:sp>
        <p:nvSpPr>
          <p:cNvPr id="3" name="TextBox 2"/>
          <p:cNvSpPr txBox="1"/>
          <p:nvPr/>
        </p:nvSpPr>
        <p:spPr>
          <a:xfrm>
            <a:off x="990601" y="457200"/>
            <a:ext cx="6476999" cy="646331"/>
          </a:xfrm>
          <a:prstGeom prst="rect">
            <a:avLst/>
          </a:prstGeom>
          <a:noFill/>
        </p:spPr>
        <p:txBody>
          <a:bodyPr wrap="square" rtlCol="0">
            <a:spAutoFit/>
          </a:bodyPr>
          <a:lstStyle/>
          <a:p>
            <a:pPr algn="ctr"/>
            <a:r>
              <a:rPr lang="en-US" dirty="0" smtClean="0"/>
              <a:t>Estimated probabilities that individual cyclones (1966-2006) were ‘missed’ by the observing systems for earlier decades…</a:t>
            </a:r>
            <a:endParaRPr lang="en-US" dirty="0"/>
          </a:p>
        </p:txBody>
      </p:sp>
      <p:sp>
        <p:nvSpPr>
          <p:cNvPr id="4" name="Rectangle 3"/>
          <p:cNvSpPr/>
          <p:nvPr/>
        </p:nvSpPr>
        <p:spPr>
          <a:xfrm>
            <a:off x="838200" y="6400800"/>
            <a:ext cx="4572000" cy="261610"/>
          </a:xfrm>
          <a:prstGeom prst="rect">
            <a:avLst/>
          </a:prstGeom>
        </p:spPr>
        <p:txBody>
          <a:bodyPr>
            <a:spAutoFit/>
          </a:bodyPr>
          <a:lstStyle/>
          <a:p>
            <a:r>
              <a:rPr lang="en-US" sz="1100" dirty="0" smtClean="0"/>
              <a:t>Source:  </a:t>
            </a:r>
            <a:r>
              <a:rPr lang="en-US" sz="1100" dirty="0" err="1" smtClean="0"/>
              <a:t>Vecchi</a:t>
            </a:r>
            <a:r>
              <a:rPr lang="en-US" sz="1100" dirty="0" smtClean="0"/>
              <a:t> and Knutson , J. Climate, 2008.</a:t>
            </a:r>
            <a:endParaRPr lang="en-US" sz="1100" dirty="0"/>
          </a:p>
        </p:txBody>
      </p:sp>
      <p:sp>
        <p:nvSpPr>
          <p:cNvPr id="5" name="Slide Number Placeholder 4"/>
          <p:cNvSpPr>
            <a:spLocks noGrp="1"/>
          </p:cNvSpPr>
          <p:nvPr>
            <p:ph type="sldNum" sz="quarter" idx="12"/>
          </p:nvPr>
        </p:nvSpPr>
        <p:spPr>
          <a:xfrm>
            <a:off x="6629400" y="228600"/>
            <a:ext cx="2133600" cy="476250"/>
          </a:xfrm>
        </p:spPr>
        <p:txBody>
          <a:bodyPr/>
          <a:lstStyle/>
          <a:p>
            <a:pPr>
              <a:defRPr/>
            </a:pPr>
            <a:fld id="{B8A97866-CB54-48DE-B24C-559CF9375FC2}" type="slidenum">
              <a:rPr lang="en-US" sz="2000" smtClean="0"/>
              <a:pPr>
                <a:defRPr/>
              </a:pPr>
              <a:t>12</a:t>
            </a:fld>
            <a:endParaRPr lang="en-US" sz="20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Text Box 3"/>
          <p:cNvSpPr txBox="1">
            <a:spLocks noChangeArrowheads="1"/>
          </p:cNvSpPr>
          <p:nvPr/>
        </p:nvSpPr>
        <p:spPr bwMode="auto">
          <a:xfrm>
            <a:off x="2362200" y="5943600"/>
            <a:ext cx="5805488" cy="457200"/>
          </a:xfrm>
          <a:prstGeom prst="rect">
            <a:avLst/>
          </a:prstGeom>
          <a:noFill/>
          <a:ln w="9525">
            <a:noFill/>
            <a:miter lim="800000"/>
            <a:headEnd/>
            <a:tailEnd/>
          </a:ln>
        </p:spPr>
        <p:txBody>
          <a:bodyPr wrap="none">
            <a:spAutoFit/>
          </a:bodyPr>
          <a:lstStyle/>
          <a:p>
            <a:pPr eaLnBrk="1" hangingPunct="1"/>
            <a:r>
              <a:rPr lang="en-US" sz="1200"/>
              <a:t>Trend from 1878-2006:  Not significant (p=0.05, 2-sided tests, computed p-val ~0.2)</a:t>
            </a:r>
          </a:p>
          <a:p>
            <a:pPr eaLnBrk="1" hangingPunct="1"/>
            <a:r>
              <a:rPr lang="en-US" sz="1200"/>
              <a:t>Trend from 1900-2006:  Is significant at p=0.05 level</a:t>
            </a:r>
          </a:p>
        </p:txBody>
      </p:sp>
      <p:sp>
        <p:nvSpPr>
          <p:cNvPr id="51203" name="Text Box 4"/>
          <p:cNvSpPr txBox="1">
            <a:spLocks noChangeArrowheads="1"/>
          </p:cNvSpPr>
          <p:nvPr/>
        </p:nvSpPr>
        <p:spPr bwMode="auto">
          <a:xfrm>
            <a:off x="304800" y="6608763"/>
            <a:ext cx="2827338" cy="244475"/>
          </a:xfrm>
          <a:prstGeom prst="rect">
            <a:avLst/>
          </a:prstGeom>
          <a:noFill/>
          <a:ln w="9525">
            <a:noFill/>
            <a:miter lim="800000"/>
            <a:headEnd/>
            <a:tailEnd/>
          </a:ln>
        </p:spPr>
        <p:txBody>
          <a:bodyPr wrap="none">
            <a:spAutoFit/>
          </a:bodyPr>
          <a:lstStyle/>
          <a:p>
            <a:r>
              <a:rPr lang="en-US" sz="1000"/>
              <a:t>Source:  Vecchi and Knutson, J. Climate, 2008.</a:t>
            </a:r>
          </a:p>
        </p:txBody>
      </p:sp>
      <p:pic>
        <p:nvPicPr>
          <p:cNvPr id="51204" name="Picture 5" descr="Figure5"/>
          <p:cNvPicPr>
            <a:picLocks noChangeAspect="1" noChangeArrowheads="1"/>
          </p:cNvPicPr>
          <p:nvPr/>
        </p:nvPicPr>
        <p:blipFill>
          <a:blip r:embed="rId2" cstate="print"/>
          <a:srcRect b="50812"/>
          <a:stretch>
            <a:fillRect/>
          </a:stretch>
        </p:blipFill>
        <p:spPr bwMode="auto">
          <a:xfrm>
            <a:off x="1090613" y="774700"/>
            <a:ext cx="6910387" cy="4686300"/>
          </a:xfrm>
          <a:prstGeom prst="rect">
            <a:avLst/>
          </a:prstGeom>
          <a:noFill/>
          <a:ln w="9525">
            <a:noFill/>
            <a:miter lim="800000"/>
            <a:headEnd/>
            <a:tailEnd/>
          </a:ln>
        </p:spPr>
      </p:pic>
      <p:sp>
        <p:nvSpPr>
          <p:cNvPr id="51205" name="Text Box 6"/>
          <p:cNvSpPr txBox="1">
            <a:spLocks noChangeArrowheads="1"/>
          </p:cNvSpPr>
          <p:nvPr/>
        </p:nvSpPr>
        <p:spPr bwMode="auto">
          <a:xfrm>
            <a:off x="2038350" y="1476375"/>
            <a:ext cx="2381250" cy="428625"/>
          </a:xfrm>
          <a:prstGeom prst="rect">
            <a:avLst/>
          </a:prstGeom>
          <a:solidFill>
            <a:schemeClr val="bg1"/>
          </a:solidFill>
          <a:ln w="9525">
            <a:noFill/>
            <a:miter lim="800000"/>
            <a:headEnd/>
            <a:tailEnd/>
          </a:ln>
        </p:spPr>
        <p:txBody>
          <a:bodyPr wrap="none">
            <a:spAutoFit/>
          </a:bodyPr>
          <a:lstStyle/>
          <a:p>
            <a:r>
              <a:rPr lang="en-US" sz="1100" b="1"/>
              <a:t>+1.60 storms/century (</a:t>
            </a:r>
            <a:r>
              <a:rPr lang="en-US" sz="1100" b="1">
                <a:solidFill>
                  <a:srgbClr val="009900"/>
                </a:solidFill>
              </a:rPr>
              <a:t>1878-2006</a:t>
            </a:r>
            <a:r>
              <a:rPr lang="en-US" sz="1100" b="1"/>
              <a:t>)</a:t>
            </a:r>
          </a:p>
          <a:p>
            <a:r>
              <a:rPr lang="en-US" sz="1100"/>
              <a:t>+</a:t>
            </a:r>
            <a:r>
              <a:rPr lang="en-US" sz="1100" b="1"/>
              <a:t>4.39 storms/century </a:t>
            </a:r>
            <a:r>
              <a:rPr lang="en-US" sz="1100" b="1">
                <a:solidFill>
                  <a:srgbClr val="FF9933"/>
                </a:solidFill>
              </a:rPr>
              <a:t>(1900-2006)</a:t>
            </a:r>
          </a:p>
        </p:txBody>
      </p:sp>
      <p:sp>
        <p:nvSpPr>
          <p:cNvPr id="51207" name="Text Box 8"/>
          <p:cNvSpPr txBox="1">
            <a:spLocks noChangeArrowheads="1"/>
          </p:cNvSpPr>
          <p:nvPr/>
        </p:nvSpPr>
        <p:spPr bwMode="auto">
          <a:xfrm>
            <a:off x="1355725" y="5421313"/>
            <a:ext cx="6526213" cy="304800"/>
          </a:xfrm>
          <a:prstGeom prst="rect">
            <a:avLst/>
          </a:prstGeom>
          <a:noFill/>
          <a:ln w="9525">
            <a:noFill/>
            <a:miter lim="800000"/>
            <a:headEnd/>
            <a:tailEnd/>
          </a:ln>
        </p:spPr>
        <p:txBody>
          <a:bodyPr wrap="none">
            <a:spAutoFit/>
          </a:bodyPr>
          <a:lstStyle/>
          <a:p>
            <a:r>
              <a:rPr lang="en-US" sz="1200"/>
              <a:t> </a:t>
            </a:r>
            <a:r>
              <a:rPr lang="en-US" sz="1400" b="1"/>
              <a:t>1880            1900            1920            1940            1960            1980            2000</a:t>
            </a:r>
          </a:p>
        </p:txBody>
      </p:sp>
      <p:sp>
        <p:nvSpPr>
          <p:cNvPr id="51208" name="Text Box 9"/>
          <p:cNvSpPr txBox="1">
            <a:spLocks noChangeArrowheads="1"/>
          </p:cNvSpPr>
          <p:nvPr/>
        </p:nvSpPr>
        <p:spPr bwMode="auto">
          <a:xfrm>
            <a:off x="762000" y="304800"/>
            <a:ext cx="7635875" cy="915988"/>
          </a:xfrm>
          <a:prstGeom prst="rect">
            <a:avLst/>
          </a:prstGeom>
          <a:solidFill>
            <a:schemeClr val="bg1"/>
          </a:solidFill>
          <a:ln w="9525">
            <a:noFill/>
            <a:miter lim="800000"/>
            <a:headEnd/>
            <a:tailEnd/>
          </a:ln>
        </p:spPr>
        <p:txBody>
          <a:bodyPr>
            <a:spAutoFit/>
          </a:bodyPr>
          <a:lstStyle/>
          <a:p>
            <a:pPr algn="ctr"/>
            <a:r>
              <a:rPr lang="en-US" b="1"/>
              <a:t>Atlantic Tropical Storm counts show no significant trend from 1878 after adjusting for ‘missing storms’ based on ship track densities.</a:t>
            </a:r>
          </a:p>
          <a:p>
            <a:pPr algn="ctr"/>
            <a:endParaRPr lang="en-US" b="1"/>
          </a:p>
        </p:txBody>
      </p:sp>
      <p:sp>
        <p:nvSpPr>
          <p:cNvPr id="9" name="Slide Number Placeholder 8"/>
          <p:cNvSpPr>
            <a:spLocks noGrp="1"/>
          </p:cNvSpPr>
          <p:nvPr>
            <p:ph type="sldNum" sz="quarter" idx="12"/>
          </p:nvPr>
        </p:nvSpPr>
        <p:spPr>
          <a:xfrm>
            <a:off x="6858000" y="57150"/>
            <a:ext cx="2133600" cy="476250"/>
          </a:xfrm>
        </p:spPr>
        <p:txBody>
          <a:bodyPr/>
          <a:lstStyle/>
          <a:p>
            <a:pPr>
              <a:defRPr/>
            </a:pPr>
            <a:r>
              <a:rPr lang="en-US" sz="2000" dirty="0" smtClean="0"/>
              <a:t>14</a:t>
            </a:r>
            <a:endParaRPr lang="en-US" sz="20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l_short_long_5yr.png"/>
          <p:cNvPicPr>
            <a:picLocks noChangeAspect="1"/>
          </p:cNvPicPr>
          <p:nvPr/>
        </p:nvPicPr>
        <p:blipFill>
          <a:blip r:embed="rId2" cstate="print"/>
          <a:stretch>
            <a:fillRect/>
          </a:stretch>
        </p:blipFill>
        <p:spPr>
          <a:xfrm>
            <a:off x="134470" y="0"/>
            <a:ext cx="8875059" cy="6858000"/>
          </a:xfrm>
          <a:prstGeom prst="rect">
            <a:avLst/>
          </a:prstGeom>
        </p:spPr>
      </p:pic>
      <p:sp>
        <p:nvSpPr>
          <p:cNvPr id="3" name="TextBox 2"/>
          <p:cNvSpPr txBox="1"/>
          <p:nvPr/>
        </p:nvSpPr>
        <p:spPr>
          <a:xfrm>
            <a:off x="1371600" y="228600"/>
            <a:ext cx="6096000" cy="646331"/>
          </a:xfrm>
          <a:prstGeom prst="rect">
            <a:avLst/>
          </a:prstGeom>
          <a:noFill/>
        </p:spPr>
        <p:txBody>
          <a:bodyPr wrap="square" rtlCol="0">
            <a:spAutoFit/>
          </a:bodyPr>
          <a:lstStyle/>
          <a:p>
            <a:pPr algn="ctr"/>
            <a:r>
              <a:rPr lang="en-US" dirty="0" smtClean="0"/>
              <a:t>The rising trend in Atlantic tropical storms is due mostly to very short lived storms (&lt; 2 day duration)</a:t>
            </a:r>
            <a:endParaRPr lang="en-US" dirty="0"/>
          </a:p>
        </p:txBody>
      </p:sp>
      <p:sp>
        <p:nvSpPr>
          <p:cNvPr id="4" name="Slide Number Placeholder 3"/>
          <p:cNvSpPr>
            <a:spLocks noGrp="1"/>
          </p:cNvSpPr>
          <p:nvPr>
            <p:ph type="sldNum" sz="quarter" idx="12"/>
          </p:nvPr>
        </p:nvSpPr>
        <p:spPr>
          <a:xfrm>
            <a:off x="6705600" y="228600"/>
            <a:ext cx="2133600" cy="476250"/>
          </a:xfrm>
        </p:spPr>
        <p:txBody>
          <a:bodyPr/>
          <a:lstStyle/>
          <a:p>
            <a:pPr>
              <a:defRPr/>
            </a:pPr>
            <a:fld id="{B8A97866-CB54-48DE-B24C-559CF9375FC2}" type="slidenum">
              <a:rPr lang="en-US" sz="2000" smtClean="0"/>
              <a:pPr>
                <a:defRPr/>
              </a:pPr>
              <a:t>14</a:t>
            </a:fld>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mplified_tser_fiveyr_lg.png"/>
          <p:cNvPicPr>
            <a:picLocks noChangeAspect="1"/>
          </p:cNvPicPr>
          <p:nvPr/>
        </p:nvPicPr>
        <p:blipFill>
          <a:blip r:embed="rId2" cstate="print"/>
          <a:stretch>
            <a:fillRect/>
          </a:stretch>
        </p:blipFill>
        <p:spPr>
          <a:xfrm>
            <a:off x="609600" y="1639816"/>
            <a:ext cx="7646838" cy="3998984"/>
          </a:xfrm>
          <a:prstGeom prst="rect">
            <a:avLst/>
          </a:prstGeom>
        </p:spPr>
      </p:pic>
      <p:sp>
        <p:nvSpPr>
          <p:cNvPr id="3" name="Rectangle 2"/>
          <p:cNvSpPr/>
          <p:nvPr/>
        </p:nvSpPr>
        <p:spPr bwMode="auto">
          <a:xfrm>
            <a:off x="1905000" y="1828800"/>
            <a:ext cx="533400"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4" name="TextBox 3"/>
          <p:cNvSpPr txBox="1"/>
          <p:nvPr/>
        </p:nvSpPr>
        <p:spPr>
          <a:xfrm>
            <a:off x="304800" y="457200"/>
            <a:ext cx="8610600" cy="646331"/>
          </a:xfrm>
          <a:prstGeom prst="rect">
            <a:avLst/>
          </a:prstGeom>
          <a:noFill/>
        </p:spPr>
        <p:txBody>
          <a:bodyPr wrap="square" rtlCol="0">
            <a:spAutoFit/>
          </a:bodyPr>
          <a:lstStyle/>
          <a:p>
            <a:r>
              <a:rPr lang="en-US" b="1" dirty="0" smtClean="0"/>
              <a:t>Atlantic tropical storms (&lt; 2 day duration) show a strong rising trend, but storms of &gt;2 day duration--adjusted for missing storms--do not show a trend.</a:t>
            </a:r>
            <a:endParaRPr lang="en-US" b="1" dirty="0"/>
          </a:p>
        </p:txBody>
      </p:sp>
      <p:sp>
        <p:nvSpPr>
          <p:cNvPr id="5" name="Slide Number Placeholder 4"/>
          <p:cNvSpPr>
            <a:spLocks noGrp="1"/>
          </p:cNvSpPr>
          <p:nvPr>
            <p:ph type="sldNum" sz="quarter" idx="12"/>
          </p:nvPr>
        </p:nvSpPr>
        <p:spPr>
          <a:xfrm>
            <a:off x="6858000" y="0"/>
            <a:ext cx="2133600" cy="476250"/>
          </a:xfrm>
        </p:spPr>
        <p:txBody>
          <a:bodyPr/>
          <a:lstStyle/>
          <a:p>
            <a:pPr>
              <a:defRPr/>
            </a:pPr>
            <a:fld id="{B8A97866-CB54-48DE-B24C-559CF9375FC2}" type="slidenum">
              <a:rPr lang="en-US" sz="2000" smtClean="0"/>
              <a:pPr>
                <a:defRPr/>
              </a:pPr>
              <a:t>15</a:t>
            </a:fld>
            <a:endParaRPr lang="en-US" sz="20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descr="hu_count"/>
          <p:cNvPicPr>
            <a:picLocks noChangeAspect="1" noChangeArrowheads="1"/>
          </p:cNvPicPr>
          <p:nvPr/>
        </p:nvPicPr>
        <p:blipFill>
          <a:blip r:embed="rId2" cstate="print"/>
          <a:srcRect/>
          <a:stretch>
            <a:fillRect/>
          </a:stretch>
        </p:blipFill>
        <p:spPr bwMode="auto">
          <a:xfrm>
            <a:off x="1219200" y="1066800"/>
            <a:ext cx="6144261" cy="4761802"/>
          </a:xfrm>
          <a:prstGeom prst="rect">
            <a:avLst/>
          </a:prstGeom>
          <a:noFill/>
          <a:ln w="9525">
            <a:noFill/>
            <a:miter lim="800000"/>
            <a:headEnd/>
            <a:tailEnd/>
          </a:ln>
        </p:spPr>
      </p:pic>
      <p:sp>
        <p:nvSpPr>
          <p:cNvPr id="16388" name="Text Box 4"/>
          <p:cNvSpPr txBox="1">
            <a:spLocks noChangeArrowheads="1"/>
          </p:cNvSpPr>
          <p:nvPr/>
        </p:nvSpPr>
        <p:spPr bwMode="auto">
          <a:xfrm>
            <a:off x="517525" y="6383338"/>
            <a:ext cx="3918060" cy="246221"/>
          </a:xfrm>
          <a:prstGeom prst="rect">
            <a:avLst/>
          </a:prstGeom>
          <a:noFill/>
          <a:ln w="9525">
            <a:noFill/>
            <a:miter lim="800000"/>
            <a:headEnd/>
            <a:tailEnd/>
          </a:ln>
        </p:spPr>
        <p:txBody>
          <a:bodyPr wrap="none">
            <a:spAutoFit/>
          </a:bodyPr>
          <a:lstStyle/>
          <a:p>
            <a:pPr eaLnBrk="1" hangingPunct="1"/>
            <a:r>
              <a:rPr lang="en-US" sz="1000" dirty="0"/>
              <a:t>Sources: </a:t>
            </a:r>
            <a:r>
              <a:rPr lang="en-US" sz="1000" dirty="0" smtClean="0"/>
              <a:t>  </a:t>
            </a:r>
            <a:r>
              <a:rPr lang="en-US" sz="1000" dirty="0" err="1" smtClean="0"/>
              <a:t>Vecchi</a:t>
            </a:r>
            <a:r>
              <a:rPr lang="en-US" sz="1000" dirty="0" smtClean="0"/>
              <a:t>  and Knutson, </a:t>
            </a:r>
            <a:r>
              <a:rPr lang="en-US" sz="1000" dirty="0"/>
              <a:t>GFDL, </a:t>
            </a:r>
            <a:r>
              <a:rPr lang="en-US" sz="1000" dirty="0" smtClean="0"/>
              <a:t>manuscript  in preparation</a:t>
            </a:r>
            <a:endParaRPr lang="en-US" sz="1000" dirty="0"/>
          </a:p>
        </p:txBody>
      </p:sp>
      <p:sp>
        <p:nvSpPr>
          <p:cNvPr id="16389" name="Text Box 5"/>
          <p:cNvSpPr txBox="1">
            <a:spLocks noChangeArrowheads="1"/>
          </p:cNvSpPr>
          <p:nvPr/>
        </p:nvSpPr>
        <p:spPr bwMode="auto">
          <a:xfrm>
            <a:off x="762000" y="334963"/>
            <a:ext cx="7765524" cy="400110"/>
          </a:xfrm>
          <a:prstGeom prst="rect">
            <a:avLst/>
          </a:prstGeom>
          <a:noFill/>
          <a:ln w="9525">
            <a:noFill/>
            <a:miter lim="800000"/>
            <a:headEnd/>
            <a:tailEnd/>
          </a:ln>
        </p:spPr>
        <p:txBody>
          <a:bodyPr wrap="none">
            <a:spAutoFit/>
          </a:bodyPr>
          <a:lstStyle/>
          <a:p>
            <a:pPr eaLnBrk="1" hangingPunct="1"/>
            <a:r>
              <a:rPr lang="en-US" sz="2000" dirty="0"/>
              <a:t>Application of </a:t>
            </a:r>
            <a:r>
              <a:rPr lang="en-US" sz="2000" dirty="0" err="1"/>
              <a:t>Vecchi</a:t>
            </a:r>
            <a:r>
              <a:rPr lang="en-US" sz="2000" dirty="0"/>
              <a:t>/Knutson </a:t>
            </a:r>
            <a:r>
              <a:rPr lang="en-US" sz="2000" dirty="0" smtClean="0"/>
              <a:t>ship-track methodology </a:t>
            </a:r>
            <a:r>
              <a:rPr lang="en-US" sz="2000" dirty="0"/>
              <a:t>to hurricanes</a:t>
            </a:r>
          </a:p>
        </p:txBody>
      </p:sp>
      <p:sp>
        <p:nvSpPr>
          <p:cNvPr id="16392" name="Rectangle 10"/>
          <p:cNvSpPr>
            <a:spLocks noChangeArrowheads="1"/>
          </p:cNvSpPr>
          <p:nvPr/>
        </p:nvSpPr>
        <p:spPr bwMode="auto">
          <a:xfrm>
            <a:off x="1219200" y="5181600"/>
            <a:ext cx="3200400" cy="152400"/>
          </a:xfrm>
          <a:prstGeom prst="rect">
            <a:avLst/>
          </a:prstGeom>
          <a:solidFill>
            <a:schemeClr val="bg1"/>
          </a:solidFill>
          <a:ln w="9525">
            <a:noFill/>
            <a:miter lim="800000"/>
            <a:headEnd/>
            <a:tailEnd/>
          </a:ln>
        </p:spPr>
        <p:txBody>
          <a:bodyPr wrap="none" anchor="ctr"/>
          <a:lstStyle/>
          <a:p>
            <a:endParaRPr lang="en-US"/>
          </a:p>
        </p:txBody>
      </p:sp>
      <p:sp>
        <p:nvSpPr>
          <p:cNvPr id="16393" name="Text Box 9"/>
          <p:cNvSpPr txBox="1">
            <a:spLocks noChangeArrowheads="1"/>
          </p:cNvSpPr>
          <p:nvPr/>
        </p:nvSpPr>
        <p:spPr bwMode="auto">
          <a:xfrm>
            <a:off x="974725" y="5165725"/>
            <a:ext cx="255198" cy="246221"/>
          </a:xfrm>
          <a:prstGeom prst="rect">
            <a:avLst/>
          </a:prstGeom>
          <a:solidFill>
            <a:schemeClr val="bg1"/>
          </a:solidFill>
          <a:ln w="9525">
            <a:noFill/>
            <a:miter lim="800000"/>
            <a:headEnd/>
            <a:tailEnd/>
          </a:ln>
        </p:spPr>
        <p:txBody>
          <a:bodyPr wrap="none">
            <a:spAutoFit/>
          </a:bodyPr>
          <a:lstStyle/>
          <a:p>
            <a:r>
              <a:rPr lang="en-US" sz="1000" b="1" dirty="0"/>
              <a:t>  </a:t>
            </a:r>
          </a:p>
        </p:txBody>
      </p:sp>
      <p:sp>
        <p:nvSpPr>
          <p:cNvPr id="16394" name="Text Box 11"/>
          <p:cNvSpPr txBox="1">
            <a:spLocks noChangeArrowheads="1"/>
          </p:cNvSpPr>
          <p:nvPr/>
        </p:nvSpPr>
        <p:spPr bwMode="auto">
          <a:xfrm>
            <a:off x="1524000" y="5715000"/>
            <a:ext cx="5756704" cy="553998"/>
          </a:xfrm>
          <a:prstGeom prst="rect">
            <a:avLst/>
          </a:prstGeom>
          <a:solidFill>
            <a:schemeClr val="bg1"/>
          </a:solidFill>
          <a:ln w="9525">
            <a:noFill/>
            <a:miter lim="800000"/>
            <a:headEnd/>
            <a:tailEnd/>
          </a:ln>
        </p:spPr>
        <p:txBody>
          <a:bodyPr wrap="none">
            <a:spAutoFit/>
          </a:bodyPr>
          <a:lstStyle/>
          <a:p>
            <a:r>
              <a:rPr lang="en-US" sz="1000" b="1" dirty="0"/>
              <a:t>1880      </a:t>
            </a:r>
            <a:r>
              <a:rPr lang="en-US" sz="1000" b="1" dirty="0" smtClean="0"/>
              <a:t>            </a:t>
            </a:r>
            <a:r>
              <a:rPr lang="en-US" sz="1000" b="1" dirty="0"/>
              <a:t>1900  </a:t>
            </a:r>
            <a:r>
              <a:rPr lang="en-US" sz="1000" b="1" dirty="0" smtClean="0"/>
              <a:t>               </a:t>
            </a:r>
            <a:r>
              <a:rPr lang="en-US" sz="1000" b="1" dirty="0"/>
              <a:t>1920 </a:t>
            </a:r>
            <a:r>
              <a:rPr lang="en-US" sz="1000" b="1" dirty="0" smtClean="0"/>
              <a:t>               </a:t>
            </a:r>
            <a:r>
              <a:rPr lang="en-US" sz="1000" b="1" dirty="0"/>
              <a:t>1940 </a:t>
            </a:r>
            <a:r>
              <a:rPr lang="en-US" sz="1000" b="1" dirty="0" smtClean="0"/>
              <a:t>                </a:t>
            </a:r>
            <a:r>
              <a:rPr lang="en-US" sz="1000" b="1" dirty="0"/>
              <a:t>1960  </a:t>
            </a:r>
            <a:r>
              <a:rPr lang="en-US" sz="1000" b="1" dirty="0" smtClean="0"/>
              <a:t>               </a:t>
            </a:r>
            <a:r>
              <a:rPr lang="en-US" sz="1000" b="1" dirty="0"/>
              <a:t>1980  </a:t>
            </a:r>
            <a:r>
              <a:rPr lang="en-US" sz="1000" b="1" dirty="0" smtClean="0"/>
              <a:t>               </a:t>
            </a:r>
            <a:r>
              <a:rPr lang="en-US" sz="1000" b="1" dirty="0"/>
              <a:t>2000</a:t>
            </a:r>
          </a:p>
          <a:p>
            <a:r>
              <a:rPr lang="en-US" sz="1000" b="1" dirty="0"/>
              <a:t>	                    </a:t>
            </a:r>
            <a:endParaRPr lang="en-US" sz="1000" b="1" dirty="0" smtClean="0"/>
          </a:p>
          <a:p>
            <a:r>
              <a:rPr lang="en-US" sz="1000" b="1" dirty="0" smtClean="0"/>
              <a:t>                                                                                   YEAR</a:t>
            </a:r>
            <a:endParaRPr lang="en-US" sz="1000" b="1" dirty="0"/>
          </a:p>
        </p:txBody>
      </p:sp>
      <p:sp>
        <p:nvSpPr>
          <p:cNvPr id="9" name="Slide Number Placeholder 8"/>
          <p:cNvSpPr>
            <a:spLocks noGrp="1"/>
          </p:cNvSpPr>
          <p:nvPr>
            <p:ph type="sldNum" sz="quarter" idx="12"/>
          </p:nvPr>
        </p:nvSpPr>
        <p:spPr>
          <a:xfrm>
            <a:off x="6781800" y="76200"/>
            <a:ext cx="2133600" cy="476250"/>
          </a:xfrm>
        </p:spPr>
        <p:txBody>
          <a:bodyPr/>
          <a:lstStyle/>
          <a:p>
            <a:pPr>
              <a:defRPr/>
            </a:pPr>
            <a:r>
              <a:rPr lang="en-US" sz="2000" dirty="0" smtClean="0"/>
              <a:t>21</a:t>
            </a:r>
            <a:endParaRPr lang="en-US" sz="20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2" name="Picture 4" descr="10stack"/>
          <p:cNvPicPr>
            <a:picLocks noChangeAspect="1" noChangeArrowheads="1"/>
          </p:cNvPicPr>
          <p:nvPr/>
        </p:nvPicPr>
        <p:blipFill>
          <a:blip r:embed="rId2" cstate="print"/>
          <a:srcRect/>
          <a:stretch>
            <a:fillRect/>
          </a:stretch>
        </p:blipFill>
        <p:spPr bwMode="auto">
          <a:xfrm>
            <a:off x="1524000" y="-685800"/>
            <a:ext cx="10575925" cy="8172450"/>
          </a:xfrm>
          <a:prstGeom prst="rect">
            <a:avLst/>
          </a:prstGeom>
          <a:noFill/>
          <a:ln w="9525">
            <a:noFill/>
            <a:miter lim="800000"/>
            <a:headEnd/>
            <a:tailEnd/>
          </a:ln>
        </p:spPr>
      </p:pic>
      <p:sp>
        <p:nvSpPr>
          <p:cNvPr id="30723" name="Text Box 5"/>
          <p:cNvSpPr txBox="1">
            <a:spLocks noChangeArrowheads="1"/>
          </p:cNvSpPr>
          <p:nvPr/>
        </p:nvSpPr>
        <p:spPr bwMode="auto">
          <a:xfrm>
            <a:off x="533400" y="5105400"/>
            <a:ext cx="2393950" cy="708025"/>
          </a:xfrm>
          <a:prstGeom prst="rect">
            <a:avLst/>
          </a:prstGeom>
          <a:noFill/>
          <a:ln w="9525">
            <a:noFill/>
            <a:miter lim="800000"/>
            <a:headEnd/>
            <a:tailEnd/>
          </a:ln>
        </p:spPr>
        <p:txBody>
          <a:bodyPr wrap="none">
            <a:spAutoFit/>
          </a:bodyPr>
          <a:lstStyle/>
          <a:p>
            <a:r>
              <a:rPr lang="en-US" sz="1000"/>
              <a:t>Sources:  </a:t>
            </a:r>
          </a:p>
          <a:p>
            <a:r>
              <a:rPr lang="en-US" sz="1000"/>
              <a:t>     Vecchi and Knutson (2008)</a:t>
            </a:r>
          </a:p>
          <a:p>
            <a:r>
              <a:rPr lang="en-US" sz="1000"/>
              <a:t>     Landsea et al. (2009)</a:t>
            </a:r>
          </a:p>
          <a:p>
            <a:r>
              <a:rPr lang="en-US" sz="1000"/>
              <a:t>     Vecchi and Knutson (in preparation)</a:t>
            </a:r>
          </a:p>
        </p:txBody>
      </p:sp>
      <p:sp>
        <p:nvSpPr>
          <p:cNvPr id="30724" name="Slide Number Placeholder 3"/>
          <p:cNvSpPr>
            <a:spLocks noGrp="1"/>
          </p:cNvSpPr>
          <p:nvPr>
            <p:ph type="sldNum" sz="quarter" idx="12"/>
          </p:nvPr>
        </p:nvSpPr>
        <p:spPr>
          <a:xfrm>
            <a:off x="8458200" y="57150"/>
            <a:ext cx="533400" cy="476250"/>
          </a:xfrm>
          <a:noFill/>
        </p:spPr>
        <p:txBody>
          <a:bodyPr/>
          <a:lstStyle/>
          <a:p>
            <a:fld id="{E7FED30C-0465-492F-A8E4-0E8F1E14013D}" type="slidenum">
              <a:rPr lang="en-US" sz="1800" smtClean="0"/>
              <a:pPr/>
              <a:t>17</a:t>
            </a:fld>
            <a:endParaRPr lang="en-US" sz="1800" dirty="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8A97866-CB54-48DE-B24C-559CF9375FC2}" type="slidenum">
              <a:rPr lang="en-US" smtClean="0"/>
              <a:pPr>
                <a:defRPr/>
              </a:pPr>
              <a:t>18</a:t>
            </a:fld>
            <a:endParaRPr lang="en-US"/>
          </a:p>
        </p:txBody>
      </p:sp>
      <p:pic>
        <p:nvPicPr>
          <p:cNvPr id="1026" name="Picture 2" descr="C:\Documents and Settings\tk\Desktop\History_plo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533400"/>
            <a:ext cx="6765659" cy="5779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2253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381000" y="304800"/>
            <a:ext cx="5183188" cy="6396038"/>
          </a:xfrm>
          <a:prstGeom prst="rect">
            <a:avLst/>
          </a:prstGeom>
          <a:noFill/>
          <a:ln w="9525">
            <a:noFill/>
            <a:miter lim="800000"/>
            <a:headEnd/>
            <a:tailEnd/>
          </a:ln>
        </p:spPr>
      </p:pic>
      <p:sp>
        <p:nvSpPr>
          <p:cNvPr id="31747" name="Text Box 3"/>
          <p:cNvSpPr txBox="1">
            <a:spLocks noChangeArrowheads="1"/>
          </p:cNvSpPr>
          <p:nvPr/>
        </p:nvSpPr>
        <p:spPr bwMode="auto">
          <a:xfrm>
            <a:off x="6003925" y="6205538"/>
            <a:ext cx="2603500" cy="274637"/>
          </a:xfrm>
          <a:prstGeom prst="rect">
            <a:avLst/>
          </a:prstGeom>
          <a:noFill/>
          <a:ln w="9525">
            <a:noFill/>
            <a:miter lim="800000"/>
            <a:headEnd/>
            <a:tailEnd/>
          </a:ln>
        </p:spPr>
        <p:txBody>
          <a:bodyPr wrap="none">
            <a:spAutoFit/>
          </a:bodyPr>
          <a:lstStyle/>
          <a:p>
            <a:r>
              <a:rPr lang="en-US" sz="1200"/>
              <a:t>Source:  Elsner et al., </a:t>
            </a:r>
            <a:r>
              <a:rPr lang="en-US" sz="1200" i="1"/>
              <a:t>Nature,</a:t>
            </a:r>
            <a:r>
              <a:rPr lang="en-US" sz="1200"/>
              <a:t> 2008.</a:t>
            </a:r>
          </a:p>
        </p:txBody>
      </p:sp>
      <p:sp>
        <p:nvSpPr>
          <p:cNvPr id="31748" name="Text Box 4"/>
          <p:cNvSpPr txBox="1">
            <a:spLocks noChangeArrowheads="1"/>
          </p:cNvSpPr>
          <p:nvPr/>
        </p:nvSpPr>
        <p:spPr bwMode="auto">
          <a:xfrm>
            <a:off x="5638800" y="1177925"/>
            <a:ext cx="2835275" cy="2246769"/>
          </a:xfrm>
          <a:prstGeom prst="rect">
            <a:avLst/>
          </a:prstGeom>
          <a:noFill/>
          <a:ln w="9525">
            <a:noFill/>
            <a:miter lim="800000"/>
            <a:headEnd/>
            <a:tailEnd/>
          </a:ln>
        </p:spPr>
        <p:txBody>
          <a:bodyPr>
            <a:spAutoFit/>
          </a:bodyPr>
          <a:lstStyle/>
          <a:p>
            <a:r>
              <a:rPr lang="en-US" sz="1400" dirty="0"/>
              <a:t>There is some statistical evidence that the strongest hurricanes are getting stronger.  This signal is most pronounced in the Atlantic.  However, the satellite-based data for the global analysis are only available for 1981-2006</a:t>
            </a:r>
            <a:r>
              <a:rPr lang="en-US" sz="1400" dirty="0" smtClean="0"/>
              <a:t>.  It remains uncertain whether this change exceeds the levels due to natural variability.</a:t>
            </a:r>
            <a:endParaRPr lang="en-US" sz="1400" dirty="0"/>
          </a:p>
        </p:txBody>
      </p:sp>
      <p:sp>
        <p:nvSpPr>
          <p:cNvPr id="31749" name="Text Box 5"/>
          <p:cNvSpPr txBox="1">
            <a:spLocks noChangeArrowheads="1"/>
          </p:cNvSpPr>
          <p:nvPr/>
        </p:nvSpPr>
        <p:spPr bwMode="auto">
          <a:xfrm>
            <a:off x="5638800" y="3962400"/>
            <a:ext cx="2530475" cy="1793875"/>
          </a:xfrm>
          <a:prstGeom prst="rect">
            <a:avLst/>
          </a:prstGeom>
          <a:noFill/>
          <a:ln w="9525">
            <a:noFill/>
            <a:miter lim="800000"/>
            <a:headEnd/>
            <a:tailEnd/>
          </a:ln>
        </p:spPr>
        <p:txBody>
          <a:bodyPr>
            <a:spAutoFit/>
          </a:bodyPr>
          <a:lstStyle/>
          <a:p>
            <a:r>
              <a:rPr lang="en-US" sz="1400"/>
              <a:t>Quantile regression computes linear trends for particular parts of the distribution.  The largest increases of intensity are found in the upper quantiles (upper extremes) of the distribution.</a:t>
            </a:r>
          </a:p>
        </p:txBody>
      </p:sp>
      <p:sp>
        <p:nvSpPr>
          <p:cNvPr id="31750" name="Text Box 6"/>
          <p:cNvSpPr txBox="1">
            <a:spLocks noChangeArrowheads="1"/>
          </p:cNvSpPr>
          <p:nvPr/>
        </p:nvSpPr>
        <p:spPr bwMode="auto">
          <a:xfrm>
            <a:off x="8670925" y="36513"/>
            <a:ext cx="311150" cy="366712"/>
          </a:xfrm>
          <a:prstGeom prst="rect">
            <a:avLst/>
          </a:prstGeom>
          <a:noFill/>
          <a:ln w="9525">
            <a:noFill/>
            <a:miter lim="800000"/>
            <a:headEnd/>
            <a:tailEnd/>
          </a:ln>
        </p:spPr>
        <p:txBody>
          <a:bodyPr wrap="none">
            <a:spAutoFit/>
          </a:bodyPr>
          <a:lstStyle/>
          <a:p>
            <a:fld id="{FF2D8000-EC43-4614-9581-C2F27DD1EBFB}" type="slidenum">
              <a:rPr lang="en-US"/>
              <a:pPr/>
              <a:t>19</a:t>
            </a:fld>
            <a:endParaRPr lang="en-US"/>
          </a:p>
        </p:txBody>
      </p:sp>
      <p:sp>
        <p:nvSpPr>
          <p:cNvPr id="31751" name="TextBox 6"/>
          <p:cNvSpPr txBox="1">
            <a:spLocks noChangeArrowheads="1"/>
          </p:cNvSpPr>
          <p:nvPr/>
        </p:nvSpPr>
        <p:spPr bwMode="auto">
          <a:xfrm>
            <a:off x="5334000" y="268288"/>
            <a:ext cx="3429000" cy="708025"/>
          </a:xfrm>
          <a:prstGeom prst="rect">
            <a:avLst/>
          </a:prstGeom>
          <a:noFill/>
          <a:ln w="9525">
            <a:noFill/>
            <a:miter lim="800000"/>
            <a:headEnd/>
            <a:tailEnd/>
          </a:ln>
        </p:spPr>
        <p:txBody>
          <a:bodyPr>
            <a:spAutoFit/>
          </a:bodyPr>
          <a:lstStyle/>
          <a:p>
            <a:pPr algn="ctr"/>
            <a:r>
              <a:rPr lang="en-US" sz="2000" b="1"/>
              <a:t>Global Tropical Cyclone Intensity Trends</a:t>
            </a:r>
          </a:p>
        </p:txBody>
      </p:sp>
      <p:sp>
        <p:nvSpPr>
          <p:cNvPr id="8" name="Slide Number Placeholder 7"/>
          <p:cNvSpPr>
            <a:spLocks noGrp="1"/>
          </p:cNvSpPr>
          <p:nvPr>
            <p:ph type="sldNum" sz="quarter" idx="12"/>
          </p:nvPr>
        </p:nvSpPr>
        <p:spPr/>
        <p:txBody>
          <a:bodyPr/>
          <a:lstStyle/>
          <a:p>
            <a:pPr>
              <a:defRPr/>
            </a:pPr>
            <a:fld id="{B8A97866-CB54-48DE-B24C-559CF9375FC2}" type="slidenum">
              <a:rPr lang="en-US" smtClean="0"/>
              <a:pPr>
                <a:defRPr/>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8A97866-CB54-48DE-B24C-559CF9375FC2}" type="slidenum">
              <a:rPr lang="en-US" smtClean="0"/>
              <a:pPr>
                <a:defRPr/>
              </a:pPr>
              <a:t>2</a:t>
            </a:fld>
            <a:endParaRPr lang="en-US"/>
          </a:p>
        </p:txBody>
      </p:sp>
      <p:sp>
        <p:nvSpPr>
          <p:cNvPr id="3" name="TextBox 2"/>
          <p:cNvSpPr txBox="1"/>
          <p:nvPr/>
        </p:nvSpPr>
        <p:spPr>
          <a:xfrm>
            <a:off x="3276600" y="914400"/>
            <a:ext cx="3134191" cy="769441"/>
          </a:xfrm>
          <a:prstGeom prst="rect">
            <a:avLst/>
          </a:prstGeom>
          <a:noFill/>
        </p:spPr>
        <p:txBody>
          <a:bodyPr wrap="none" rtlCol="0">
            <a:spAutoFit/>
          </a:bodyPr>
          <a:lstStyle/>
          <a:p>
            <a:r>
              <a:rPr lang="en-US" sz="4400" dirty="0" smtClean="0"/>
              <a:t>Talk Outline</a:t>
            </a:r>
            <a:endParaRPr lang="en-US" sz="4400" dirty="0"/>
          </a:p>
        </p:txBody>
      </p:sp>
      <p:sp>
        <p:nvSpPr>
          <p:cNvPr id="4" name="TextBox 3"/>
          <p:cNvSpPr txBox="1"/>
          <p:nvPr/>
        </p:nvSpPr>
        <p:spPr>
          <a:xfrm>
            <a:off x="533400" y="2586097"/>
            <a:ext cx="8319906" cy="2523768"/>
          </a:xfrm>
          <a:prstGeom prst="rect">
            <a:avLst/>
          </a:prstGeom>
          <a:noFill/>
        </p:spPr>
        <p:txBody>
          <a:bodyPr wrap="none" rtlCol="0">
            <a:spAutoFit/>
          </a:bodyPr>
          <a:lstStyle/>
          <a:p>
            <a:pPr marL="342900" indent="-342900">
              <a:spcAft>
                <a:spcPts val="1200"/>
              </a:spcAft>
              <a:buAutoNum type="arabicPeriod"/>
            </a:pPr>
            <a:r>
              <a:rPr lang="en-US" sz="3200" dirty="0" smtClean="0"/>
              <a:t>What is the issue?</a:t>
            </a:r>
          </a:p>
          <a:p>
            <a:pPr marL="342900" indent="-342900">
              <a:spcAft>
                <a:spcPts val="1200"/>
              </a:spcAft>
              <a:buAutoNum type="arabicPeriod"/>
            </a:pPr>
            <a:r>
              <a:rPr lang="en-US" sz="3200" dirty="0" smtClean="0"/>
              <a:t>Analysis of Observations</a:t>
            </a:r>
          </a:p>
          <a:p>
            <a:pPr marL="342900" indent="-342900">
              <a:spcAft>
                <a:spcPts val="1200"/>
              </a:spcAft>
              <a:buAutoNum type="arabicPeriod"/>
            </a:pPr>
            <a:r>
              <a:rPr lang="en-US" sz="3200" dirty="0" smtClean="0"/>
              <a:t>Modeling Studies</a:t>
            </a:r>
          </a:p>
          <a:p>
            <a:pPr marL="342900" indent="-342900">
              <a:spcAft>
                <a:spcPts val="1200"/>
              </a:spcAft>
              <a:buAutoNum type="arabicPeriod"/>
            </a:pPr>
            <a:r>
              <a:rPr lang="en-US" sz="3200" dirty="0" smtClean="0"/>
              <a:t>Remaining Issues…or could we be wrong?</a:t>
            </a:r>
            <a:endParaRPr lang="en-US" sz="3200" dirty="0"/>
          </a:p>
        </p:txBody>
      </p:sp>
    </p:spTree>
    <p:extLst>
      <p:ext uri="{BB962C8B-B14F-4D97-AF65-F5344CB8AC3E}">
        <p14:creationId xmlns:p14="http://schemas.microsoft.com/office/powerpoint/2010/main" val="3850958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685800" y="6324600"/>
            <a:ext cx="2603500" cy="274638"/>
          </a:xfrm>
          <a:prstGeom prst="rect">
            <a:avLst/>
          </a:prstGeom>
          <a:noFill/>
          <a:ln w="9525">
            <a:noFill/>
            <a:miter lim="800000"/>
            <a:headEnd/>
            <a:tailEnd/>
          </a:ln>
        </p:spPr>
        <p:txBody>
          <a:bodyPr wrap="none">
            <a:spAutoFit/>
          </a:bodyPr>
          <a:lstStyle/>
          <a:p>
            <a:r>
              <a:rPr lang="en-US" sz="1200"/>
              <a:t>Source:  Elsner et al., </a:t>
            </a:r>
            <a:r>
              <a:rPr lang="en-US" sz="1200" i="1"/>
              <a:t>Nature,</a:t>
            </a:r>
            <a:r>
              <a:rPr lang="en-US" sz="1200"/>
              <a:t> 2008.</a:t>
            </a:r>
          </a:p>
        </p:txBody>
      </p:sp>
      <p:sp>
        <p:nvSpPr>
          <p:cNvPr id="32771" name="Text Box 3"/>
          <p:cNvSpPr txBox="1">
            <a:spLocks noChangeArrowheads="1"/>
          </p:cNvSpPr>
          <p:nvPr/>
        </p:nvSpPr>
        <p:spPr bwMode="auto">
          <a:xfrm>
            <a:off x="6003925" y="1981200"/>
            <a:ext cx="2835275" cy="952500"/>
          </a:xfrm>
          <a:prstGeom prst="rect">
            <a:avLst/>
          </a:prstGeom>
          <a:noFill/>
          <a:ln w="9525">
            <a:solidFill>
              <a:schemeClr val="tx1"/>
            </a:solidFill>
            <a:miter lim="800000"/>
            <a:headEnd/>
            <a:tailEnd/>
          </a:ln>
        </p:spPr>
        <p:txBody>
          <a:bodyPr>
            <a:spAutoFit/>
          </a:bodyPr>
          <a:lstStyle/>
          <a:p>
            <a:r>
              <a:rPr lang="en-US" sz="1400"/>
              <a:t>There statistical evidence that the strongest hurricanes are getting stronger is most convincing for the </a:t>
            </a:r>
            <a:r>
              <a:rPr lang="en-US" sz="1400" u="sng"/>
              <a:t>Atlantic</a:t>
            </a:r>
            <a:r>
              <a:rPr lang="en-US" sz="1400"/>
              <a:t> (1981-2006).</a:t>
            </a:r>
          </a:p>
        </p:txBody>
      </p:sp>
      <p:sp>
        <p:nvSpPr>
          <p:cNvPr id="32772" name="Text Box 4"/>
          <p:cNvSpPr txBox="1">
            <a:spLocks noChangeArrowheads="1"/>
          </p:cNvSpPr>
          <p:nvPr/>
        </p:nvSpPr>
        <p:spPr bwMode="auto">
          <a:xfrm>
            <a:off x="6096000" y="3810000"/>
            <a:ext cx="2819400" cy="1384995"/>
          </a:xfrm>
          <a:prstGeom prst="rect">
            <a:avLst/>
          </a:prstGeom>
          <a:noFill/>
          <a:ln w="9525">
            <a:solidFill>
              <a:schemeClr val="tx1"/>
            </a:solidFill>
            <a:miter lim="800000"/>
            <a:headEnd/>
            <a:tailEnd/>
          </a:ln>
        </p:spPr>
        <p:txBody>
          <a:bodyPr>
            <a:spAutoFit/>
          </a:bodyPr>
          <a:lstStyle/>
          <a:p>
            <a:r>
              <a:rPr lang="en-US" sz="1400" dirty="0"/>
              <a:t>The </a:t>
            </a:r>
            <a:r>
              <a:rPr lang="en-US" sz="1400" u="sng" dirty="0"/>
              <a:t>North and South Indian</a:t>
            </a:r>
            <a:r>
              <a:rPr lang="en-US" sz="1400" dirty="0"/>
              <a:t> Ocean data also suggest increased </a:t>
            </a:r>
            <a:r>
              <a:rPr lang="en-US" sz="1400" dirty="0" smtClean="0"/>
              <a:t>intensity.  Satellite view angle changes over time in those regions necessitated homogeneity adjustments.</a:t>
            </a:r>
            <a:endParaRPr lang="en-US" sz="1400" dirty="0"/>
          </a:p>
        </p:txBody>
      </p:sp>
      <p:pic>
        <p:nvPicPr>
          <p:cNvPr id="32774" name="Picture 6"/>
          <p:cNvPicPr>
            <a:picLocks noChangeAspect="1" noChangeArrowheads="1"/>
          </p:cNvPicPr>
          <p:nvPr/>
        </p:nvPicPr>
        <p:blipFill>
          <a:blip r:embed="rId2" cstate="print"/>
          <a:srcRect/>
          <a:stretch>
            <a:fillRect/>
          </a:stretch>
        </p:blipFill>
        <p:spPr bwMode="auto">
          <a:xfrm>
            <a:off x="304800" y="965200"/>
            <a:ext cx="5548313" cy="4978400"/>
          </a:xfrm>
          <a:prstGeom prst="rect">
            <a:avLst/>
          </a:prstGeom>
          <a:noFill/>
          <a:ln w="9525">
            <a:noFill/>
            <a:miter lim="800000"/>
            <a:headEnd/>
            <a:tailEnd/>
          </a:ln>
        </p:spPr>
      </p:pic>
      <p:sp>
        <p:nvSpPr>
          <p:cNvPr id="32775" name="Text Box 7"/>
          <p:cNvSpPr txBox="1">
            <a:spLocks noChangeArrowheads="1"/>
          </p:cNvSpPr>
          <p:nvPr/>
        </p:nvSpPr>
        <p:spPr bwMode="auto">
          <a:xfrm>
            <a:off x="3717925" y="2878138"/>
            <a:ext cx="598488" cy="244475"/>
          </a:xfrm>
          <a:prstGeom prst="rect">
            <a:avLst/>
          </a:prstGeom>
          <a:noFill/>
          <a:ln w="9525">
            <a:noFill/>
            <a:miter lim="800000"/>
            <a:headEnd/>
            <a:tailEnd/>
          </a:ln>
        </p:spPr>
        <p:txBody>
          <a:bodyPr wrap="none">
            <a:spAutoFit/>
          </a:bodyPr>
          <a:lstStyle/>
          <a:p>
            <a:r>
              <a:rPr lang="en-US" sz="1000"/>
              <a:t>Atlantic</a:t>
            </a:r>
          </a:p>
        </p:txBody>
      </p:sp>
      <p:sp>
        <p:nvSpPr>
          <p:cNvPr id="32776" name="Text Box 8"/>
          <p:cNvSpPr txBox="1">
            <a:spLocks noChangeArrowheads="1"/>
          </p:cNvSpPr>
          <p:nvPr/>
        </p:nvSpPr>
        <p:spPr bwMode="auto">
          <a:xfrm>
            <a:off x="1431925" y="1431925"/>
            <a:ext cx="1408113" cy="244475"/>
          </a:xfrm>
          <a:prstGeom prst="rect">
            <a:avLst/>
          </a:prstGeom>
          <a:noFill/>
          <a:ln w="9525">
            <a:noFill/>
            <a:miter lim="800000"/>
            <a:headEnd/>
            <a:tailEnd/>
          </a:ln>
        </p:spPr>
        <p:txBody>
          <a:bodyPr wrap="none">
            <a:spAutoFit/>
          </a:bodyPr>
          <a:lstStyle/>
          <a:p>
            <a:r>
              <a:rPr lang="en-US" sz="1000"/>
              <a:t>Western North Pacific</a:t>
            </a:r>
          </a:p>
        </p:txBody>
      </p:sp>
      <p:sp>
        <p:nvSpPr>
          <p:cNvPr id="32777" name="Text Box 9"/>
          <p:cNvSpPr txBox="1">
            <a:spLocks noChangeArrowheads="1"/>
          </p:cNvSpPr>
          <p:nvPr/>
        </p:nvSpPr>
        <p:spPr bwMode="auto">
          <a:xfrm>
            <a:off x="3641725" y="1430338"/>
            <a:ext cx="1371600" cy="244475"/>
          </a:xfrm>
          <a:prstGeom prst="rect">
            <a:avLst/>
          </a:prstGeom>
          <a:noFill/>
          <a:ln w="9525">
            <a:noFill/>
            <a:miter lim="800000"/>
            <a:headEnd/>
            <a:tailEnd/>
          </a:ln>
        </p:spPr>
        <p:txBody>
          <a:bodyPr wrap="none">
            <a:spAutoFit/>
          </a:bodyPr>
          <a:lstStyle/>
          <a:p>
            <a:r>
              <a:rPr lang="en-US" sz="1000"/>
              <a:t>Eastern North Pacific</a:t>
            </a:r>
          </a:p>
        </p:txBody>
      </p:sp>
      <p:sp>
        <p:nvSpPr>
          <p:cNvPr id="32778" name="Text Box 10"/>
          <p:cNvSpPr txBox="1">
            <a:spLocks noChangeArrowheads="1"/>
          </p:cNvSpPr>
          <p:nvPr/>
        </p:nvSpPr>
        <p:spPr bwMode="auto">
          <a:xfrm>
            <a:off x="1431925" y="2895600"/>
            <a:ext cx="890588" cy="244475"/>
          </a:xfrm>
          <a:prstGeom prst="rect">
            <a:avLst/>
          </a:prstGeom>
          <a:noFill/>
          <a:ln w="9525">
            <a:noFill/>
            <a:miter lim="800000"/>
            <a:headEnd/>
            <a:tailEnd/>
          </a:ln>
        </p:spPr>
        <p:txBody>
          <a:bodyPr wrap="none">
            <a:spAutoFit/>
          </a:bodyPr>
          <a:lstStyle/>
          <a:p>
            <a:r>
              <a:rPr lang="en-US" sz="1000"/>
              <a:t>South Indian</a:t>
            </a:r>
          </a:p>
        </p:txBody>
      </p:sp>
      <p:sp>
        <p:nvSpPr>
          <p:cNvPr id="32779" name="Text Box 11"/>
          <p:cNvSpPr txBox="1">
            <a:spLocks noChangeArrowheads="1"/>
          </p:cNvSpPr>
          <p:nvPr/>
        </p:nvSpPr>
        <p:spPr bwMode="auto">
          <a:xfrm>
            <a:off x="1431925" y="4343400"/>
            <a:ext cx="920750" cy="244475"/>
          </a:xfrm>
          <a:prstGeom prst="rect">
            <a:avLst/>
          </a:prstGeom>
          <a:noFill/>
          <a:ln w="9525">
            <a:noFill/>
            <a:miter lim="800000"/>
            <a:headEnd/>
            <a:tailEnd/>
          </a:ln>
        </p:spPr>
        <p:txBody>
          <a:bodyPr wrap="none">
            <a:spAutoFit/>
          </a:bodyPr>
          <a:lstStyle/>
          <a:p>
            <a:r>
              <a:rPr lang="en-US" sz="1000"/>
              <a:t>South Pacific</a:t>
            </a:r>
          </a:p>
        </p:txBody>
      </p:sp>
      <p:sp>
        <p:nvSpPr>
          <p:cNvPr id="32780" name="Text Box 12"/>
          <p:cNvSpPr txBox="1">
            <a:spLocks noChangeArrowheads="1"/>
          </p:cNvSpPr>
          <p:nvPr/>
        </p:nvSpPr>
        <p:spPr bwMode="auto">
          <a:xfrm>
            <a:off x="3641725" y="4343400"/>
            <a:ext cx="871538" cy="244475"/>
          </a:xfrm>
          <a:prstGeom prst="rect">
            <a:avLst/>
          </a:prstGeom>
          <a:noFill/>
          <a:ln w="9525">
            <a:noFill/>
            <a:miter lim="800000"/>
            <a:headEnd/>
            <a:tailEnd/>
          </a:ln>
        </p:spPr>
        <p:txBody>
          <a:bodyPr wrap="none">
            <a:spAutoFit/>
          </a:bodyPr>
          <a:lstStyle/>
          <a:p>
            <a:r>
              <a:rPr lang="en-US" sz="1000"/>
              <a:t>North Indian</a:t>
            </a:r>
          </a:p>
        </p:txBody>
      </p:sp>
      <p:sp>
        <p:nvSpPr>
          <p:cNvPr id="32781" name="Line 13"/>
          <p:cNvSpPr>
            <a:spLocks noChangeShapeType="1"/>
          </p:cNvSpPr>
          <p:nvPr/>
        </p:nvSpPr>
        <p:spPr bwMode="auto">
          <a:xfrm flipH="1">
            <a:off x="5715000" y="2819400"/>
            <a:ext cx="304800" cy="228600"/>
          </a:xfrm>
          <a:prstGeom prst="line">
            <a:avLst/>
          </a:prstGeom>
          <a:noFill/>
          <a:ln w="9525">
            <a:solidFill>
              <a:schemeClr val="tx1"/>
            </a:solidFill>
            <a:round/>
            <a:headEnd/>
            <a:tailEnd type="triangle" w="med" len="med"/>
          </a:ln>
        </p:spPr>
        <p:txBody>
          <a:bodyPr/>
          <a:lstStyle/>
          <a:p>
            <a:endParaRPr lang="en-US"/>
          </a:p>
        </p:txBody>
      </p:sp>
      <p:sp>
        <p:nvSpPr>
          <p:cNvPr id="32782" name="Line 14"/>
          <p:cNvSpPr>
            <a:spLocks noChangeShapeType="1"/>
          </p:cNvSpPr>
          <p:nvPr/>
        </p:nvSpPr>
        <p:spPr bwMode="auto">
          <a:xfrm flipH="1">
            <a:off x="5638800" y="4572000"/>
            <a:ext cx="457200" cy="76200"/>
          </a:xfrm>
          <a:prstGeom prst="line">
            <a:avLst/>
          </a:prstGeom>
          <a:noFill/>
          <a:ln w="9525">
            <a:solidFill>
              <a:schemeClr val="tx1"/>
            </a:solidFill>
            <a:round/>
            <a:headEnd/>
            <a:tailEnd type="triangle" w="med" len="med"/>
          </a:ln>
        </p:spPr>
        <p:txBody>
          <a:bodyPr/>
          <a:lstStyle/>
          <a:p>
            <a:endParaRPr lang="en-US"/>
          </a:p>
        </p:txBody>
      </p:sp>
      <p:sp>
        <p:nvSpPr>
          <p:cNvPr id="32783" name="Line 15"/>
          <p:cNvSpPr>
            <a:spLocks noChangeShapeType="1"/>
          </p:cNvSpPr>
          <p:nvPr/>
        </p:nvSpPr>
        <p:spPr bwMode="auto">
          <a:xfrm flipH="1" flipV="1">
            <a:off x="3124200" y="3886200"/>
            <a:ext cx="2971800" cy="457200"/>
          </a:xfrm>
          <a:prstGeom prst="line">
            <a:avLst/>
          </a:prstGeom>
          <a:noFill/>
          <a:ln w="9525">
            <a:solidFill>
              <a:schemeClr val="tx1"/>
            </a:solidFill>
            <a:round/>
            <a:headEnd/>
            <a:tailEnd type="triangle" w="med" len="med"/>
          </a:ln>
        </p:spPr>
        <p:txBody>
          <a:bodyPr/>
          <a:lstStyle/>
          <a:p>
            <a:endParaRPr lang="en-US"/>
          </a:p>
        </p:txBody>
      </p:sp>
      <p:pic>
        <p:nvPicPr>
          <p:cNvPr id="32784" name="Picture 16" descr="elsner_correction"/>
          <p:cNvPicPr>
            <a:picLocks noChangeAspect="1" noChangeArrowheads="1"/>
          </p:cNvPicPr>
          <p:nvPr/>
        </p:nvPicPr>
        <p:blipFill>
          <a:blip r:embed="rId3" cstate="print"/>
          <a:srcRect l="12683" t="9837" b="13773"/>
          <a:stretch>
            <a:fillRect/>
          </a:stretch>
        </p:blipFill>
        <p:spPr bwMode="auto">
          <a:xfrm>
            <a:off x="3392488" y="1209675"/>
            <a:ext cx="2322512" cy="1457325"/>
          </a:xfrm>
          <a:prstGeom prst="rect">
            <a:avLst/>
          </a:prstGeom>
          <a:noFill/>
          <a:ln w="9525">
            <a:noFill/>
            <a:miter lim="800000"/>
            <a:headEnd/>
            <a:tailEnd/>
          </a:ln>
        </p:spPr>
      </p:pic>
      <p:sp>
        <p:nvSpPr>
          <p:cNvPr id="32785" name="Text Box 17"/>
          <p:cNvSpPr txBox="1">
            <a:spLocks noChangeArrowheads="1"/>
          </p:cNvSpPr>
          <p:nvPr/>
        </p:nvSpPr>
        <p:spPr bwMode="auto">
          <a:xfrm>
            <a:off x="6096000" y="5791200"/>
            <a:ext cx="2682875" cy="739775"/>
          </a:xfrm>
          <a:prstGeom prst="rect">
            <a:avLst/>
          </a:prstGeom>
          <a:noFill/>
          <a:ln w="9525">
            <a:solidFill>
              <a:schemeClr val="tx1"/>
            </a:solidFill>
            <a:miter lim="800000"/>
            <a:headEnd/>
            <a:tailEnd/>
          </a:ln>
        </p:spPr>
        <p:txBody>
          <a:bodyPr>
            <a:spAutoFit/>
          </a:bodyPr>
          <a:lstStyle/>
          <a:p>
            <a:r>
              <a:rPr lang="en-US" sz="1400" dirty="0"/>
              <a:t>The intensity change signal is quite weak for the </a:t>
            </a:r>
            <a:r>
              <a:rPr lang="en-US" sz="1400" dirty="0" smtClean="0"/>
              <a:t>three Pacific basins.</a:t>
            </a:r>
            <a:endParaRPr lang="en-US" sz="1400" dirty="0"/>
          </a:p>
        </p:txBody>
      </p:sp>
      <p:sp>
        <p:nvSpPr>
          <p:cNvPr id="32786" name="Text Box 18"/>
          <p:cNvSpPr txBox="1">
            <a:spLocks noChangeArrowheads="1"/>
          </p:cNvSpPr>
          <p:nvPr/>
        </p:nvSpPr>
        <p:spPr bwMode="auto">
          <a:xfrm>
            <a:off x="1447800" y="341313"/>
            <a:ext cx="6480175" cy="400050"/>
          </a:xfrm>
          <a:prstGeom prst="rect">
            <a:avLst/>
          </a:prstGeom>
          <a:noFill/>
          <a:ln w="9525">
            <a:noFill/>
            <a:miter lim="800000"/>
            <a:headEnd/>
            <a:tailEnd/>
          </a:ln>
        </p:spPr>
        <p:txBody>
          <a:bodyPr wrap="none">
            <a:spAutoFit/>
          </a:bodyPr>
          <a:lstStyle/>
          <a:p>
            <a:r>
              <a:rPr lang="en-US" sz="2000" b="1"/>
              <a:t>Tropical Cyclone Intensity Trends in Various Basins</a:t>
            </a:r>
          </a:p>
        </p:txBody>
      </p:sp>
      <p:sp>
        <p:nvSpPr>
          <p:cNvPr id="32787" name="Text Box 19"/>
          <p:cNvSpPr txBox="1">
            <a:spLocks noChangeArrowheads="1"/>
          </p:cNvSpPr>
          <p:nvPr/>
        </p:nvSpPr>
        <p:spPr bwMode="auto">
          <a:xfrm>
            <a:off x="3657600" y="1430338"/>
            <a:ext cx="1371600" cy="396875"/>
          </a:xfrm>
          <a:prstGeom prst="rect">
            <a:avLst/>
          </a:prstGeom>
          <a:solidFill>
            <a:schemeClr val="bg1"/>
          </a:solidFill>
          <a:ln w="9525">
            <a:noFill/>
            <a:miter lim="800000"/>
            <a:headEnd/>
            <a:tailEnd/>
          </a:ln>
        </p:spPr>
        <p:txBody>
          <a:bodyPr wrap="none">
            <a:spAutoFit/>
          </a:bodyPr>
          <a:lstStyle/>
          <a:p>
            <a:r>
              <a:rPr lang="en-US" sz="1000"/>
              <a:t>Eastern North Pacific</a:t>
            </a:r>
          </a:p>
          <a:p>
            <a:r>
              <a:rPr lang="en-US" sz="1000"/>
              <a:t>(corrected)</a:t>
            </a:r>
          </a:p>
        </p:txBody>
      </p:sp>
      <p:sp>
        <p:nvSpPr>
          <p:cNvPr id="32788" name="Text Box 20"/>
          <p:cNvSpPr txBox="1">
            <a:spLocks noChangeArrowheads="1"/>
          </p:cNvSpPr>
          <p:nvPr/>
        </p:nvSpPr>
        <p:spPr bwMode="auto">
          <a:xfrm>
            <a:off x="3413125" y="1382713"/>
            <a:ext cx="292100" cy="304800"/>
          </a:xfrm>
          <a:prstGeom prst="rect">
            <a:avLst/>
          </a:prstGeom>
          <a:noFill/>
          <a:ln w="9525">
            <a:noFill/>
            <a:miter lim="800000"/>
            <a:headEnd/>
            <a:tailEnd/>
          </a:ln>
        </p:spPr>
        <p:txBody>
          <a:bodyPr wrap="none">
            <a:spAutoFit/>
          </a:bodyPr>
          <a:lstStyle/>
          <a:p>
            <a:r>
              <a:rPr lang="en-US" sz="1400" b="1"/>
              <a:t>b</a:t>
            </a:r>
          </a:p>
        </p:txBody>
      </p:sp>
      <p:sp>
        <p:nvSpPr>
          <p:cNvPr id="21" name="Slide Number Placeholder 20"/>
          <p:cNvSpPr>
            <a:spLocks noGrp="1"/>
          </p:cNvSpPr>
          <p:nvPr>
            <p:ph type="sldNum" sz="quarter" idx="12"/>
          </p:nvPr>
        </p:nvSpPr>
        <p:spPr>
          <a:xfrm>
            <a:off x="6781800" y="152400"/>
            <a:ext cx="2133600" cy="476250"/>
          </a:xfrm>
        </p:spPr>
        <p:txBody>
          <a:bodyPr/>
          <a:lstStyle/>
          <a:p>
            <a:pPr>
              <a:defRPr/>
            </a:pPr>
            <a:fld id="{B8A97866-CB54-48DE-B24C-559CF9375FC2}" type="slidenum">
              <a:rPr lang="en-US" sz="2000" smtClean="0"/>
              <a:pPr>
                <a:defRPr/>
              </a:pPr>
              <a:t>20</a:t>
            </a:fld>
            <a:endParaRPr lang="en-US" sz="20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8" name="movie_katrina.mpg">
            <a:hlinkClick r:id="" action="ppaction://media"/>
          </p:cNvPr>
          <p:cNvPicPr>
            <a:picLocks noRot="1" noChangeAspect="1" noChangeArrowheads="1"/>
          </p:cNvPicPr>
          <p:nvPr>
            <a:videoFile r:link="rId1"/>
          </p:nvPr>
        </p:nvPicPr>
        <p:blipFill>
          <a:blip r:embed="rId4" cstate="print"/>
          <a:srcRect/>
          <a:stretch>
            <a:fillRect/>
          </a:stretch>
        </p:blipFill>
        <p:spPr bwMode="auto">
          <a:xfrm>
            <a:off x="1285875" y="2000250"/>
            <a:ext cx="6572250" cy="2857500"/>
          </a:xfrm>
          <a:prstGeom prst="rect">
            <a:avLst/>
          </a:prstGeom>
          <a:noFill/>
          <a:ln w="9525">
            <a:noFill/>
            <a:miter lim="800000"/>
            <a:headEnd/>
            <a:tailEnd/>
          </a:ln>
        </p:spPr>
      </p:pic>
      <p:sp>
        <p:nvSpPr>
          <p:cNvPr id="29699" name="Text Box 5"/>
          <p:cNvSpPr txBox="1">
            <a:spLocks noChangeArrowheads="1"/>
          </p:cNvSpPr>
          <p:nvPr/>
        </p:nvSpPr>
        <p:spPr bwMode="auto">
          <a:xfrm>
            <a:off x="1431925" y="669925"/>
            <a:ext cx="7229480" cy="646331"/>
          </a:xfrm>
          <a:prstGeom prst="rect">
            <a:avLst/>
          </a:prstGeom>
          <a:noFill/>
          <a:ln w="9525">
            <a:noFill/>
            <a:miter lim="800000"/>
            <a:headEnd/>
            <a:tailEnd/>
          </a:ln>
        </p:spPr>
        <p:txBody>
          <a:bodyPr wrap="none">
            <a:spAutoFit/>
          </a:bodyPr>
          <a:lstStyle/>
          <a:p>
            <a:pPr eaLnBrk="1" hangingPunct="1"/>
            <a:r>
              <a:rPr lang="en-US" dirty="0"/>
              <a:t>GFDL </a:t>
            </a:r>
            <a:r>
              <a:rPr lang="en-US" dirty="0" err="1"/>
              <a:t>Zetac</a:t>
            </a:r>
            <a:r>
              <a:rPr lang="en-US" dirty="0"/>
              <a:t> Model:  A new high-resolution regional model for Atlantic</a:t>
            </a:r>
          </a:p>
          <a:p>
            <a:pPr eaLnBrk="1" hangingPunct="1"/>
            <a:r>
              <a:rPr lang="en-US" dirty="0"/>
              <a:t>hurricane season simulations…</a:t>
            </a:r>
          </a:p>
        </p:txBody>
      </p:sp>
      <p:sp>
        <p:nvSpPr>
          <p:cNvPr id="29700" name="Text Box 6"/>
          <p:cNvSpPr txBox="1">
            <a:spLocks noChangeArrowheads="1"/>
          </p:cNvSpPr>
          <p:nvPr/>
        </p:nvSpPr>
        <p:spPr bwMode="auto">
          <a:xfrm>
            <a:off x="1219200" y="5318125"/>
            <a:ext cx="7086600" cy="830997"/>
          </a:xfrm>
          <a:prstGeom prst="rect">
            <a:avLst/>
          </a:prstGeom>
          <a:noFill/>
          <a:ln w="9525">
            <a:noFill/>
            <a:miter lim="800000"/>
            <a:headEnd/>
            <a:tailEnd/>
          </a:ln>
        </p:spPr>
        <p:txBody>
          <a:bodyPr wrap="square">
            <a:spAutoFit/>
          </a:bodyPr>
          <a:lstStyle/>
          <a:p>
            <a:pPr eaLnBrk="1" hangingPunct="1">
              <a:buFontTx/>
              <a:buChar char="•"/>
            </a:pPr>
            <a:r>
              <a:rPr lang="en-US" sz="1600" dirty="0"/>
              <a:t> The model runs for </a:t>
            </a:r>
            <a:r>
              <a:rPr lang="en-US" sz="1600" dirty="0" smtClean="0"/>
              <a:t>full </a:t>
            </a:r>
            <a:r>
              <a:rPr lang="en-US" sz="1600" dirty="0"/>
              <a:t>hurricane </a:t>
            </a:r>
            <a:r>
              <a:rPr lang="en-US" sz="1600" dirty="0" smtClean="0"/>
              <a:t>seasons, nudged to NCEP </a:t>
            </a:r>
            <a:r>
              <a:rPr lang="en-US" sz="1600" dirty="0" err="1" smtClean="0"/>
              <a:t>reanalyses</a:t>
            </a:r>
            <a:r>
              <a:rPr lang="en-US" sz="1600" dirty="0" smtClean="0"/>
              <a:t>.</a:t>
            </a:r>
            <a:endParaRPr lang="en-US" sz="1600" dirty="0"/>
          </a:p>
          <a:p>
            <a:pPr eaLnBrk="1" hangingPunct="1">
              <a:buFontTx/>
              <a:buChar char="•"/>
            </a:pPr>
            <a:r>
              <a:rPr lang="en-US" sz="1600" dirty="0"/>
              <a:t> </a:t>
            </a:r>
            <a:r>
              <a:rPr lang="en-US" sz="1600" dirty="0" smtClean="0"/>
              <a:t>Model grid spacing:  18km. </a:t>
            </a:r>
            <a:endParaRPr lang="en-US" sz="1600" dirty="0"/>
          </a:p>
          <a:p>
            <a:pPr eaLnBrk="1" hangingPunct="1">
              <a:buFontTx/>
              <a:buChar char="•"/>
            </a:pPr>
            <a:r>
              <a:rPr lang="en-US" sz="1600" dirty="0"/>
              <a:t> </a:t>
            </a:r>
            <a:r>
              <a:rPr lang="en-US" sz="1600" dirty="0" smtClean="0"/>
              <a:t>Model does not parameterize moist convection.</a:t>
            </a:r>
            <a:endParaRPr lang="en-US" sz="1600" dirty="0"/>
          </a:p>
        </p:txBody>
      </p:sp>
      <p:sp>
        <p:nvSpPr>
          <p:cNvPr id="29701" name="Text Box 7"/>
          <p:cNvSpPr txBox="1">
            <a:spLocks noChangeArrowheads="1"/>
          </p:cNvSpPr>
          <p:nvPr/>
        </p:nvSpPr>
        <p:spPr bwMode="auto">
          <a:xfrm>
            <a:off x="8594725" y="112713"/>
            <a:ext cx="438150" cy="366712"/>
          </a:xfrm>
          <a:prstGeom prst="rect">
            <a:avLst/>
          </a:prstGeom>
          <a:noFill/>
          <a:ln w="9525">
            <a:noFill/>
            <a:miter lim="800000"/>
            <a:headEnd/>
            <a:tailEnd/>
          </a:ln>
        </p:spPr>
        <p:txBody>
          <a:bodyPr wrap="none">
            <a:spAutoFit/>
          </a:bodyPr>
          <a:lstStyle/>
          <a:p>
            <a:fld id="{4295FE85-15E7-423D-9B6A-5CAD901AB1A6}" type="slidenum">
              <a:rPr lang="en-US"/>
              <a:pPr/>
              <a:t>21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00" fill="hold"/>
                                        <p:tgtEl>
                                          <p:spTgt spid="16998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69988"/>
                </p:tgtEl>
              </p:cMediaNode>
            </p:video>
            <p:seq concurrent="1" nextAc="seek">
              <p:cTn id="8" restart="whenNotActive" fill="hold" evtFilter="cancelBubble" nodeType="interactiveSeq">
                <p:stCondLst>
                  <p:cond evt="onClick" delay="0">
                    <p:tgtEl>
                      <p:spTgt spid="16998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9988"/>
                                        </p:tgtEl>
                                      </p:cBhvr>
                                    </p:cmd>
                                  </p:childTnLst>
                                </p:cTn>
                              </p:par>
                            </p:childTnLst>
                          </p:cTn>
                        </p:par>
                      </p:childTnLst>
                    </p:cTn>
                  </p:par>
                </p:childTnLst>
              </p:cTn>
              <p:nextCondLst>
                <p:cond evt="onClick" delay="0">
                  <p:tgtEl>
                    <p:spTgt spid="16998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8" name="movie_katrina.mpg">
            <a:hlinkClick r:id="" action="ppaction://media"/>
          </p:cNvPr>
          <p:cNvPicPr>
            <a:picLocks noRot="1" noChangeAspect="1" noChangeArrowheads="1"/>
          </p:cNvPicPr>
          <p:nvPr>
            <a:videoFile r:link="rId1"/>
          </p:nvPr>
        </p:nvPicPr>
        <p:blipFill>
          <a:blip r:embed="rId4" cstate="print"/>
          <a:srcRect/>
          <a:stretch>
            <a:fillRect/>
          </a:stretch>
        </p:blipFill>
        <p:spPr bwMode="auto">
          <a:xfrm>
            <a:off x="1285875" y="1028700"/>
            <a:ext cx="6572250" cy="2857500"/>
          </a:xfrm>
          <a:prstGeom prst="rect">
            <a:avLst/>
          </a:prstGeom>
          <a:noFill/>
          <a:ln w="9525">
            <a:noFill/>
            <a:miter lim="800000"/>
            <a:headEnd/>
            <a:tailEnd/>
          </a:ln>
        </p:spPr>
      </p:pic>
      <p:sp>
        <p:nvSpPr>
          <p:cNvPr id="30723" name="Text Box 5"/>
          <p:cNvSpPr txBox="1">
            <a:spLocks noChangeArrowheads="1"/>
          </p:cNvSpPr>
          <p:nvPr/>
        </p:nvSpPr>
        <p:spPr bwMode="auto">
          <a:xfrm>
            <a:off x="914400" y="152400"/>
            <a:ext cx="7086600" cy="854075"/>
          </a:xfrm>
          <a:prstGeom prst="rect">
            <a:avLst/>
          </a:prstGeom>
          <a:noFill/>
          <a:ln w="9525">
            <a:noFill/>
            <a:miter lim="800000"/>
            <a:headEnd/>
            <a:tailEnd/>
          </a:ln>
        </p:spPr>
        <p:txBody>
          <a:bodyPr>
            <a:spAutoFit/>
          </a:bodyPr>
          <a:lstStyle/>
          <a:p>
            <a:pPr algn="ctr" eaLnBrk="1" hangingPunct="1"/>
            <a:r>
              <a:rPr lang="en-US" b="1"/>
              <a:t>Zetac Regional Model reproduces the interannual variability and trend of Atlantic hurricane counts (1980-2006)</a:t>
            </a:r>
          </a:p>
          <a:p>
            <a:pPr algn="ctr" eaLnBrk="1" hangingPunct="1"/>
            <a:r>
              <a:rPr lang="en-US" sz="1400"/>
              <a:t> 18-km grid model nudged toward large-scale (wave 0-2) NCEP Reanalyses</a:t>
            </a:r>
          </a:p>
        </p:txBody>
      </p:sp>
      <p:sp>
        <p:nvSpPr>
          <p:cNvPr id="30724" name="Text Box 7"/>
          <p:cNvSpPr txBox="1">
            <a:spLocks noChangeArrowheads="1"/>
          </p:cNvSpPr>
          <p:nvPr/>
        </p:nvSpPr>
        <p:spPr bwMode="auto">
          <a:xfrm>
            <a:off x="8594725" y="112713"/>
            <a:ext cx="311150" cy="366712"/>
          </a:xfrm>
          <a:prstGeom prst="rect">
            <a:avLst/>
          </a:prstGeom>
          <a:noFill/>
          <a:ln w="9525">
            <a:noFill/>
            <a:miter lim="800000"/>
            <a:headEnd/>
            <a:tailEnd/>
          </a:ln>
        </p:spPr>
        <p:txBody>
          <a:bodyPr wrap="none">
            <a:spAutoFit/>
          </a:bodyPr>
          <a:lstStyle/>
          <a:p>
            <a:fld id="{1CCEBE79-EFED-4683-BEB5-7988EE42A8BC}" type="slidenum">
              <a:rPr lang="en-US"/>
              <a:pPr/>
              <a:t>22</a:t>
            </a:fld>
            <a:endParaRPr lang="en-US"/>
          </a:p>
        </p:txBody>
      </p:sp>
      <p:pic>
        <p:nvPicPr>
          <p:cNvPr id="30725" name="Picture 8" descr="Obs_vs_control_n2_hurr"/>
          <p:cNvPicPr>
            <a:picLocks noChangeAspect="1" noChangeArrowheads="1"/>
          </p:cNvPicPr>
          <p:nvPr/>
        </p:nvPicPr>
        <p:blipFill>
          <a:blip r:embed="rId5" cstate="print"/>
          <a:srcRect t="34509" b="7843"/>
          <a:stretch>
            <a:fillRect/>
          </a:stretch>
        </p:blipFill>
        <p:spPr bwMode="auto">
          <a:xfrm>
            <a:off x="1587500" y="4017963"/>
            <a:ext cx="6032500" cy="2687637"/>
          </a:xfrm>
          <a:prstGeom prst="rect">
            <a:avLst/>
          </a:prstGeom>
          <a:noFill/>
          <a:ln w="9525">
            <a:noFill/>
            <a:miter lim="800000"/>
            <a:headEnd/>
            <a:tailEnd/>
          </a:ln>
        </p:spPr>
      </p:pic>
      <p:sp>
        <p:nvSpPr>
          <p:cNvPr id="30726" name="Rectangle 9"/>
          <p:cNvSpPr>
            <a:spLocks noChangeArrowheads="1"/>
          </p:cNvSpPr>
          <p:nvPr/>
        </p:nvSpPr>
        <p:spPr bwMode="auto">
          <a:xfrm>
            <a:off x="5181600" y="6488113"/>
            <a:ext cx="3883025" cy="274637"/>
          </a:xfrm>
          <a:prstGeom prst="rect">
            <a:avLst/>
          </a:prstGeom>
          <a:noFill/>
          <a:ln w="9525">
            <a:noFill/>
            <a:miter lim="800000"/>
            <a:headEnd/>
            <a:tailEnd/>
          </a:ln>
        </p:spPr>
        <p:txBody>
          <a:bodyPr wrap="none">
            <a:spAutoFit/>
          </a:bodyPr>
          <a:lstStyle/>
          <a:p>
            <a:r>
              <a:rPr lang="en-US" sz="1200"/>
              <a:t>Source:  Knutson et al., </a:t>
            </a:r>
            <a:r>
              <a:rPr lang="en-US" sz="1200" i="1"/>
              <a:t>2007</a:t>
            </a:r>
            <a:r>
              <a:rPr lang="en-US" sz="1200"/>
              <a:t>, Bull. Amer. Meteor. Soc.</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00" fill="hold"/>
                                        <p:tgtEl>
                                          <p:spTgt spid="16998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69988"/>
                </p:tgtEl>
              </p:cMediaNode>
            </p:video>
            <p:seq concurrent="1" nextAc="seek">
              <p:cTn id="8" restart="whenNotActive" fill="hold" evtFilter="cancelBubble" nodeType="interactiveSeq">
                <p:stCondLst>
                  <p:cond evt="onClick" delay="0">
                    <p:tgtEl>
                      <p:spTgt spid="16998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9988"/>
                                        </p:tgtEl>
                                      </p:cBhvr>
                                    </p:cmd>
                                  </p:childTnLst>
                                </p:cTn>
                              </p:par>
                            </p:childTnLst>
                          </p:cTn>
                        </p:par>
                      </p:childTnLst>
                    </p:cTn>
                  </p:par>
                </p:childTnLst>
              </p:cTn>
              <p:nextCondLst>
                <p:cond evt="onClick" delay="0">
                  <p:tgtEl>
                    <p:spTgt spid="169988"/>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Eman_vs_Obs_ts"/>
          <p:cNvPicPr>
            <a:picLocks noChangeAspect="1" noChangeArrowheads="1"/>
          </p:cNvPicPr>
          <p:nvPr/>
        </p:nvPicPr>
        <p:blipFill>
          <a:blip r:embed="rId2" cstate="print"/>
          <a:srcRect t="43137" b="3922"/>
          <a:stretch>
            <a:fillRect/>
          </a:stretch>
        </p:blipFill>
        <p:spPr bwMode="auto">
          <a:xfrm>
            <a:off x="2241550" y="492125"/>
            <a:ext cx="3765550" cy="1541463"/>
          </a:xfrm>
          <a:prstGeom prst="rect">
            <a:avLst/>
          </a:prstGeom>
          <a:noFill/>
          <a:ln w="9525">
            <a:noFill/>
            <a:miter lim="800000"/>
            <a:headEnd/>
            <a:tailEnd/>
          </a:ln>
        </p:spPr>
      </p:pic>
      <p:pic>
        <p:nvPicPr>
          <p:cNvPr id="31747" name="Picture 3" descr="Obs_vs_control_n2_hurr_2006"/>
          <p:cNvPicPr>
            <a:picLocks noChangeAspect="1" noChangeArrowheads="1"/>
          </p:cNvPicPr>
          <p:nvPr/>
        </p:nvPicPr>
        <p:blipFill>
          <a:blip r:embed="rId3" cstate="print"/>
          <a:srcRect t="43137" b="3922"/>
          <a:stretch>
            <a:fillRect/>
          </a:stretch>
        </p:blipFill>
        <p:spPr bwMode="auto">
          <a:xfrm>
            <a:off x="2254250" y="2100263"/>
            <a:ext cx="3765550" cy="1539875"/>
          </a:xfrm>
          <a:prstGeom prst="rect">
            <a:avLst/>
          </a:prstGeom>
          <a:noFill/>
          <a:ln w="9525">
            <a:noFill/>
            <a:miter lim="800000"/>
            <a:headEnd/>
            <a:tailEnd/>
          </a:ln>
        </p:spPr>
      </p:pic>
      <p:pic>
        <p:nvPicPr>
          <p:cNvPr id="31748" name="Picture 4" descr="larow-fig2"/>
          <p:cNvPicPr>
            <a:picLocks noChangeArrowheads="1"/>
          </p:cNvPicPr>
          <p:nvPr/>
        </p:nvPicPr>
        <p:blipFill>
          <a:blip r:embed="rId4" cstate="print"/>
          <a:srcRect t="4269" b="8537"/>
          <a:stretch>
            <a:fillRect/>
          </a:stretch>
        </p:blipFill>
        <p:spPr bwMode="auto">
          <a:xfrm>
            <a:off x="2559050" y="3776663"/>
            <a:ext cx="3052763" cy="1235075"/>
          </a:xfrm>
          <a:prstGeom prst="rect">
            <a:avLst/>
          </a:prstGeom>
          <a:noFill/>
          <a:ln w="9525">
            <a:noFill/>
            <a:miter lim="800000"/>
            <a:headEnd/>
            <a:tailEnd/>
          </a:ln>
        </p:spPr>
      </p:pic>
      <p:sp>
        <p:nvSpPr>
          <p:cNvPr id="31749" name="Text Box 5"/>
          <p:cNvSpPr txBox="1">
            <a:spLocks noChangeArrowheads="1"/>
          </p:cNvSpPr>
          <p:nvPr/>
        </p:nvSpPr>
        <p:spPr bwMode="auto">
          <a:xfrm>
            <a:off x="2695575" y="330200"/>
            <a:ext cx="1581150" cy="244475"/>
          </a:xfrm>
          <a:prstGeom prst="rect">
            <a:avLst/>
          </a:prstGeom>
          <a:noFill/>
          <a:ln w="9525">
            <a:noFill/>
            <a:miter lim="800000"/>
            <a:headEnd/>
            <a:tailEnd/>
          </a:ln>
        </p:spPr>
        <p:txBody>
          <a:bodyPr wrap="none">
            <a:spAutoFit/>
          </a:bodyPr>
          <a:lstStyle/>
          <a:p>
            <a:pPr eaLnBrk="1" hangingPunct="1"/>
            <a:r>
              <a:rPr lang="en-US" sz="1000" b="1">
                <a:cs typeface="Arial" charset="0"/>
              </a:rPr>
              <a:t>a) Emanuel et al. (2008)</a:t>
            </a:r>
          </a:p>
        </p:txBody>
      </p:sp>
      <p:sp>
        <p:nvSpPr>
          <p:cNvPr id="31750" name="Rectangle 6"/>
          <p:cNvSpPr>
            <a:spLocks noChangeArrowheads="1"/>
          </p:cNvSpPr>
          <p:nvPr/>
        </p:nvSpPr>
        <p:spPr bwMode="auto">
          <a:xfrm>
            <a:off x="2671763" y="1927225"/>
            <a:ext cx="1577975" cy="244475"/>
          </a:xfrm>
          <a:prstGeom prst="rect">
            <a:avLst/>
          </a:prstGeom>
          <a:noFill/>
          <a:ln w="9525">
            <a:noFill/>
            <a:miter lim="800000"/>
            <a:headEnd/>
            <a:tailEnd/>
          </a:ln>
        </p:spPr>
        <p:txBody>
          <a:bodyPr wrap="none">
            <a:spAutoFit/>
          </a:bodyPr>
          <a:lstStyle/>
          <a:p>
            <a:pPr eaLnBrk="1" hangingPunct="1"/>
            <a:r>
              <a:rPr lang="en-US" sz="1000" b="1">
                <a:cs typeface="Arial" charset="0"/>
              </a:rPr>
              <a:t>b) Knutson et al. (2008)</a:t>
            </a:r>
          </a:p>
        </p:txBody>
      </p:sp>
      <p:sp>
        <p:nvSpPr>
          <p:cNvPr id="31751" name="Rectangle 7"/>
          <p:cNvSpPr>
            <a:spLocks noChangeArrowheads="1"/>
          </p:cNvSpPr>
          <p:nvPr/>
        </p:nvSpPr>
        <p:spPr bwMode="auto">
          <a:xfrm>
            <a:off x="2711450" y="3573463"/>
            <a:ext cx="1470025" cy="244475"/>
          </a:xfrm>
          <a:prstGeom prst="rect">
            <a:avLst/>
          </a:prstGeom>
          <a:noFill/>
          <a:ln w="9525">
            <a:noFill/>
            <a:miter lim="800000"/>
            <a:headEnd/>
            <a:tailEnd/>
          </a:ln>
        </p:spPr>
        <p:txBody>
          <a:bodyPr wrap="none">
            <a:spAutoFit/>
          </a:bodyPr>
          <a:lstStyle/>
          <a:p>
            <a:pPr eaLnBrk="1" hangingPunct="1"/>
            <a:r>
              <a:rPr lang="en-US" sz="1000" b="1">
                <a:cs typeface="Arial" charset="0"/>
              </a:rPr>
              <a:t>c) LaRow et al. (2008)</a:t>
            </a:r>
          </a:p>
        </p:txBody>
      </p:sp>
      <p:pic>
        <p:nvPicPr>
          <p:cNvPr id="31752" name="Picture 8" descr="c180_ts_normalized_NA_new_ibtracs_1min"/>
          <p:cNvPicPr>
            <a:picLocks noChangeArrowheads="1"/>
          </p:cNvPicPr>
          <p:nvPr/>
        </p:nvPicPr>
        <p:blipFill>
          <a:blip r:embed="rId5" cstate="print"/>
          <a:srcRect t="6000" b="10501"/>
          <a:stretch>
            <a:fillRect/>
          </a:stretch>
        </p:blipFill>
        <p:spPr bwMode="auto">
          <a:xfrm>
            <a:off x="2209800" y="5346700"/>
            <a:ext cx="3656013" cy="1169988"/>
          </a:xfrm>
          <a:prstGeom prst="rect">
            <a:avLst/>
          </a:prstGeom>
          <a:noFill/>
          <a:ln w="9525">
            <a:noFill/>
            <a:miter lim="800000"/>
            <a:headEnd/>
            <a:tailEnd/>
          </a:ln>
        </p:spPr>
      </p:pic>
      <p:sp>
        <p:nvSpPr>
          <p:cNvPr id="31753" name="Text Box 9"/>
          <p:cNvSpPr txBox="1">
            <a:spLocks noChangeArrowheads="1"/>
          </p:cNvSpPr>
          <p:nvPr/>
        </p:nvSpPr>
        <p:spPr bwMode="auto">
          <a:xfrm>
            <a:off x="2743200" y="5164138"/>
            <a:ext cx="1365250" cy="244475"/>
          </a:xfrm>
          <a:prstGeom prst="rect">
            <a:avLst/>
          </a:prstGeom>
          <a:noFill/>
          <a:ln w="9525">
            <a:noFill/>
            <a:miter lim="800000"/>
            <a:headEnd/>
            <a:tailEnd/>
          </a:ln>
        </p:spPr>
        <p:txBody>
          <a:bodyPr wrap="none">
            <a:spAutoFit/>
          </a:bodyPr>
          <a:lstStyle/>
          <a:p>
            <a:pPr eaLnBrk="1" hangingPunct="1"/>
            <a:r>
              <a:rPr lang="en-US" sz="1000" b="1">
                <a:cs typeface="Arial" charset="0"/>
              </a:rPr>
              <a:t>d) Zhao et al. (2009)</a:t>
            </a:r>
          </a:p>
        </p:txBody>
      </p:sp>
      <p:sp>
        <p:nvSpPr>
          <p:cNvPr id="31754" name="Text Box 10"/>
          <p:cNvSpPr txBox="1">
            <a:spLocks noChangeArrowheads="1"/>
          </p:cNvSpPr>
          <p:nvPr/>
        </p:nvSpPr>
        <p:spPr bwMode="auto">
          <a:xfrm>
            <a:off x="2895600" y="6472238"/>
            <a:ext cx="2724150" cy="228600"/>
          </a:xfrm>
          <a:prstGeom prst="rect">
            <a:avLst/>
          </a:prstGeom>
          <a:noFill/>
          <a:ln w="9525">
            <a:noFill/>
            <a:miter lim="800000"/>
            <a:headEnd/>
            <a:tailEnd/>
          </a:ln>
        </p:spPr>
        <p:txBody>
          <a:bodyPr wrap="none">
            <a:spAutoFit/>
          </a:bodyPr>
          <a:lstStyle/>
          <a:p>
            <a:pPr eaLnBrk="1" hangingPunct="1"/>
            <a:r>
              <a:rPr lang="en-US" sz="900">
                <a:cs typeface="Arial" charset="0"/>
              </a:rPr>
              <a:t>1985           1990         1995          2000          2005</a:t>
            </a:r>
          </a:p>
        </p:txBody>
      </p:sp>
      <p:sp>
        <p:nvSpPr>
          <p:cNvPr id="31755" name="Rectangle 11"/>
          <p:cNvSpPr>
            <a:spLocks noChangeArrowheads="1"/>
          </p:cNvSpPr>
          <p:nvPr/>
        </p:nvSpPr>
        <p:spPr bwMode="auto">
          <a:xfrm>
            <a:off x="2533650" y="4953000"/>
            <a:ext cx="3041650" cy="228600"/>
          </a:xfrm>
          <a:prstGeom prst="rect">
            <a:avLst/>
          </a:prstGeom>
          <a:noFill/>
          <a:ln w="9525">
            <a:noFill/>
            <a:miter lim="800000"/>
            <a:headEnd/>
            <a:tailEnd/>
          </a:ln>
        </p:spPr>
        <p:txBody>
          <a:bodyPr wrap="none">
            <a:spAutoFit/>
          </a:bodyPr>
          <a:lstStyle/>
          <a:p>
            <a:pPr eaLnBrk="1" hangingPunct="1"/>
            <a:r>
              <a:rPr lang="en-US" sz="900">
                <a:cs typeface="Arial" charset="0"/>
              </a:rPr>
              <a:t>1985             1990            1995            2000             2005</a:t>
            </a:r>
          </a:p>
        </p:txBody>
      </p:sp>
      <p:sp>
        <p:nvSpPr>
          <p:cNvPr id="31756" name="Text Box 12"/>
          <p:cNvSpPr txBox="1">
            <a:spLocks noChangeArrowheads="1"/>
          </p:cNvSpPr>
          <p:nvPr/>
        </p:nvSpPr>
        <p:spPr bwMode="auto">
          <a:xfrm>
            <a:off x="6080125" y="989013"/>
            <a:ext cx="2530475" cy="2308225"/>
          </a:xfrm>
          <a:prstGeom prst="rect">
            <a:avLst/>
          </a:prstGeom>
          <a:noFill/>
          <a:ln w="9525">
            <a:solidFill>
              <a:schemeClr val="tx1"/>
            </a:solidFill>
            <a:miter lim="800000"/>
            <a:headEnd/>
            <a:tailEnd/>
          </a:ln>
        </p:spPr>
        <p:txBody>
          <a:bodyPr>
            <a:spAutoFit/>
          </a:bodyPr>
          <a:lstStyle/>
          <a:p>
            <a:r>
              <a:rPr lang="en-US"/>
              <a:t>Now a more robust result, as several dynamical or statistical-dynamical models can simulate recent  Atlantic tropical cyclone interannual variability and trends… </a:t>
            </a:r>
          </a:p>
        </p:txBody>
      </p:sp>
      <p:sp>
        <p:nvSpPr>
          <p:cNvPr id="31757" name="Slide Number Placeholder 13"/>
          <p:cNvSpPr>
            <a:spLocks noGrp="1"/>
          </p:cNvSpPr>
          <p:nvPr>
            <p:ph type="sldNum" sz="quarter" idx="12"/>
          </p:nvPr>
        </p:nvSpPr>
        <p:spPr>
          <a:xfrm>
            <a:off x="6400800" y="228600"/>
            <a:ext cx="2133600" cy="476250"/>
          </a:xfrm>
          <a:noFill/>
        </p:spPr>
        <p:txBody>
          <a:bodyPr/>
          <a:lstStyle/>
          <a:p>
            <a:fld id="{01A993EB-DA60-4861-A3AC-63704608229A}" type="slidenum">
              <a:rPr lang="en-US" sz="1800" smtClean="0"/>
              <a:pPr/>
              <a:t>23</a:t>
            </a:fld>
            <a:endParaRPr lang="en-US" sz="180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map_freq_ori"/>
          <p:cNvPicPr>
            <a:picLocks noChangeAspect="1" noChangeArrowheads="1"/>
          </p:cNvPicPr>
          <p:nvPr/>
        </p:nvPicPr>
        <p:blipFill>
          <a:blip r:embed="rId2" cstate="print"/>
          <a:srcRect l="16696" r="12521" b="32086"/>
          <a:stretch>
            <a:fillRect/>
          </a:stretch>
        </p:blipFill>
        <p:spPr bwMode="auto">
          <a:xfrm>
            <a:off x="381000" y="1143000"/>
            <a:ext cx="3876675" cy="4838700"/>
          </a:xfrm>
          <a:prstGeom prst="rect">
            <a:avLst/>
          </a:prstGeom>
          <a:noFill/>
          <a:ln w="9525">
            <a:noFill/>
            <a:miter lim="800000"/>
            <a:headEnd/>
            <a:tailEnd/>
          </a:ln>
        </p:spPr>
      </p:pic>
      <p:pic>
        <p:nvPicPr>
          <p:cNvPr id="35843" name="Picture 3" descr="map_freq_traj_ts"/>
          <p:cNvPicPr>
            <a:picLocks noChangeAspect="1" noChangeArrowheads="1"/>
          </p:cNvPicPr>
          <p:nvPr/>
        </p:nvPicPr>
        <p:blipFill>
          <a:blip r:embed="rId3" cstate="print"/>
          <a:srcRect l="16696" r="12521" b="32086"/>
          <a:stretch>
            <a:fillRect/>
          </a:stretch>
        </p:blipFill>
        <p:spPr bwMode="auto">
          <a:xfrm>
            <a:off x="4429125" y="1143000"/>
            <a:ext cx="3876675" cy="4838700"/>
          </a:xfrm>
          <a:prstGeom prst="rect">
            <a:avLst/>
          </a:prstGeom>
          <a:noFill/>
          <a:ln w="9525">
            <a:noFill/>
            <a:miter lim="800000"/>
            <a:headEnd/>
            <a:tailEnd/>
          </a:ln>
        </p:spPr>
      </p:pic>
      <p:sp>
        <p:nvSpPr>
          <p:cNvPr id="35844" name="Text Box 5"/>
          <p:cNvSpPr txBox="1">
            <a:spLocks noChangeArrowheads="1"/>
          </p:cNvSpPr>
          <p:nvPr/>
        </p:nvSpPr>
        <p:spPr bwMode="auto">
          <a:xfrm>
            <a:off x="533400" y="1524000"/>
            <a:ext cx="7820025" cy="246063"/>
          </a:xfrm>
          <a:prstGeom prst="rect">
            <a:avLst/>
          </a:prstGeom>
          <a:solidFill>
            <a:schemeClr val="bg1"/>
          </a:solidFill>
          <a:ln w="9525">
            <a:noFill/>
            <a:miter lim="800000"/>
            <a:headEnd/>
            <a:tailEnd/>
          </a:ln>
        </p:spPr>
        <p:txBody>
          <a:bodyPr wrap="none">
            <a:spAutoFit/>
          </a:bodyPr>
          <a:lstStyle/>
          <a:p>
            <a:pPr eaLnBrk="1" hangingPunct="1"/>
            <a:r>
              <a:rPr lang="en-US" sz="800" b="1"/>
              <a:t>   </a:t>
            </a:r>
            <a:r>
              <a:rPr lang="en-US" sz="1000" b="1"/>
              <a:t>a)    Observed                                                                                                b)   Observed                                                                        </a:t>
            </a:r>
            <a:endParaRPr lang="en-US" sz="1400" b="1"/>
          </a:p>
        </p:txBody>
      </p:sp>
      <p:sp>
        <p:nvSpPr>
          <p:cNvPr id="35845" name="Text Box 6"/>
          <p:cNvSpPr txBox="1">
            <a:spLocks noChangeArrowheads="1"/>
          </p:cNvSpPr>
          <p:nvPr/>
        </p:nvSpPr>
        <p:spPr bwMode="auto">
          <a:xfrm>
            <a:off x="781050" y="1219200"/>
            <a:ext cx="6673850" cy="276225"/>
          </a:xfrm>
          <a:prstGeom prst="rect">
            <a:avLst/>
          </a:prstGeom>
          <a:noFill/>
          <a:ln w="9525">
            <a:noFill/>
            <a:miter lim="800000"/>
            <a:headEnd/>
            <a:tailEnd/>
          </a:ln>
        </p:spPr>
        <p:txBody>
          <a:bodyPr wrap="none">
            <a:spAutoFit/>
          </a:bodyPr>
          <a:lstStyle/>
          <a:p>
            <a:pPr eaLnBrk="1" hangingPunct="1"/>
            <a:r>
              <a:rPr lang="en-US" sz="1200" b="1"/>
              <a:t>           Tropical Storm Formation                                                   Tropical Storm Occurrence</a:t>
            </a:r>
          </a:p>
        </p:txBody>
      </p:sp>
      <p:sp>
        <p:nvSpPr>
          <p:cNvPr id="35846" name="Rectangle 7"/>
          <p:cNvSpPr>
            <a:spLocks noChangeArrowheads="1"/>
          </p:cNvSpPr>
          <p:nvPr/>
        </p:nvSpPr>
        <p:spPr bwMode="auto">
          <a:xfrm>
            <a:off x="623888" y="3640138"/>
            <a:ext cx="7918450" cy="246062"/>
          </a:xfrm>
          <a:prstGeom prst="rect">
            <a:avLst/>
          </a:prstGeom>
          <a:solidFill>
            <a:schemeClr val="bg1"/>
          </a:solidFill>
          <a:ln w="9525">
            <a:noFill/>
            <a:miter lim="800000"/>
            <a:headEnd/>
            <a:tailEnd/>
          </a:ln>
        </p:spPr>
        <p:txBody>
          <a:bodyPr wrap="none">
            <a:spAutoFit/>
          </a:bodyPr>
          <a:lstStyle/>
          <a:p>
            <a:pPr eaLnBrk="1" hangingPunct="1"/>
            <a:r>
              <a:rPr lang="en-US" sz="1000" b="1"/>
              <a:t>c)   Simulated                                                                                                d)   Simulated                                                                            </a:t>
            </a:r>
            <a:endParaRPr lang="en-US" sz="1400" i="1"/>
          </a:p>
        </p:txBody>
      </p:sp>
      <p:sp>
        <p:nvSpPr>
          <p:cNvPr id="35847" name="Text Box 8"/>
          <p:cNvSpPr txBox="1">
            <a:spLocks noChangeArrowheads="1"/>
          </p:cNvSpPr>
          <p:nvPr/>
        </p:nvSpPr>
        <p:spPr bwMode="auto">
          <a:xfrm>
            <a:off x="669925" y="457200"/>
            <a:ext cx="7435850" cy="366713"/>
          </a:xfrm>
          <a:prstGeom prst="rect">
            <a:avLst/>
          </a:prstGeom>
          <a:noFill/>
          <a:ln w="9525">
            <a:noFill/>
            <a:miter lim="800000"/>
            <a:headEnd/>
            <a:tailEnd/>
          </a:ln>
        </p:spPr>
        <p:txBody>
          <a:bodyPr wrap="none">
            <a:spAutoFit/>
          </a:bodyPr>
          <a:lstStyle/>
          <a:p>
            <a:r>
              <a:rPr lang="en-US"/>
              <a:t>Zetac Regional Model Downscaling:  geographical distribution of storms</a:t>
            </a:r>
          </a:p>
        </p:txBody>
      </p:sp>
      <p:sp>
        <p:nvSpPr>
          <p:cNvPr id="35848" name="Rectangle 9"/>
          <p:cNvSpPr>
            <a:spLocks noChangeArrowheads="1"/>
          </p:cNvSpPr>
          <p:nvPr/>
        </p:nvSpPr>
        <p:spPr bwMode="auto">
          <a:xfrm>
            <a:off x="3944938" y="6248400"/>
            <a:ext cx="4741862" cy="276225"/>
          </a:xfrm>
          <a:prstGeom prst="rect">
            <a:avLst/>
          </a:prstGeom>
          <a:noFill/>
          <a:ln w="9525">
            <a:noFill/>
            <a:miter lim="800000"/>
            <a:headEnd/>
            <a:tailEnd/>
          </a:ln>
        </p:spPr>
        <p:txBody>
          <a:bodyPr wrap="none">
            <a:spAutoFit/>
          </a:bodyPr>
          <a:lstStyle/>
          <a:p>
            <a:pPr eaLnBrk="1" hangingPunct="1">
              <a:spcBef>
                <a:spcPct val="20000"/>
              </a:spcBef>
              <a:buClr>
                <a:schemeClr val="hlink"/>
              </a:buClr>
              <a:buSzPct val="60000"/>
              <a:buFont typeface="Wingdings" pitchFamily="2" charset="2"/>
              <a:buNone/>
            </a:pPr>
            <a:r>
              <a:rPr lang="en-US" sz="1200"/>
              <a:t>Note:  Model uses large-scale interior nudging to NCEP Reanalysis</a:t>
            </a:r>
          </a:p>
        </p:txBody>
      </p:sp>
      <p:sp>
        <p:nvSpPr>
          <p:cNvPr id="35849" name="Text Box 10"/>
          <p:cNvSpPr txBox="1">
            <a:spLocks noChangeArrowheads="1"/>
          </p:cNvSpPr>
          <p:nvPr/>
        </p:nvSpPr>
        <p:spPr bwMode="auto">
          <a:xfrm>
            <a:off x="8518525" y="36513"/>
            <a:ext cx="438150" cy="366712"/>
          </a:xfrm>
          <a:prstGeom prst="rect">
            <a:avLst/>
          </a:prstGeom>
          <a:noFill/>
          <a:ln w="9525">
            <a:noFill/>
            <a:miter lim="800000"/>
            <a:headEnd/>
            <a:tailEnd/>
          </a:ln>
        </p:spPr>
        <p:txBody>
          <a:bodyPr wrap="none">
            <a:spAutoFit/>
          </a:bodyPr>
          <a:lstStyle/>
          <a:p>
            <a:fld id="{BA5FA284-3080-4551-BC11-8BC8BBB9FC10}" type="slidenum">
              <a:rPr lang="en-US"/>
              <a:pPr/>
              <a:t>24</a:t>
            </a:fld>
            <a:endParaRPr lang="en-US"/>
          </a:p>
        </p:txBody>
      </p:sp>
      <p:sp>
        <p:nvSpPr>
          <p:cNvPr id="35850" name="Rectangle 12"/>
          <p:cNvSpPr>
            <a:spLocks noChangeArrowheads="1"/>
          </p:cNvSpPr>
          <p:nvPr/>
        </p:nvSpPr>
        <p:spPr bwMode="auto">
          <a:xfrm>
            <a:off x="485775" y="6461125"/>
            <a:ext cx="3248025" cy="244475"/>
          </a:xfrm>
          <a:prstGeom prst="rect">
            <a:avLst/>
          </a:prstGeom>
          <a:noFill/>
          <a:ln w="9525">
            <a:noFill/>
            <a:miter lim="800000"/>
            <a:headEnd/>
            <a:tailEnd/>
          </a:ln>
        </p:spPr>
        <p:txBody>
          <a:bodyPr wrap="none">
            <a:spAutoFit/>
          </a:bodyPr>
          <a:lstStyle/>
          <a:p>
            <a:r>
              <a:rPr lang="en-US" sz="1000"/>
              <a:t>Source:  Knutson et al., </a:t>
            </a:r>
            <a:r>
              <a:rPr lang="en-US" sz="1000" i="1"/>
              <a:t>Bull. Amer. Meteor. Soc</a:t>
            </a:r>
            <a:r>
              <a:rPr lang="en-US" sz="1000"/>
              <a:t>, 2007.</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map_freq_traj_hur"/>
          <p:cNvPicPr>
            <a:picLocks noChangeAspect="1" noChangeArrowheads="1"/>
          </p:cNvPicPr>
          <p:nvPr/>
        </p:nvPicPr>
        <p:blipFill>
          <a:blip r:embed="rId2" cstate="print"/>
          <a:srcRect l="16696" r="12521" b="32086"/>
          <a:stretch>
            <a:fillRect/>
          </a:stretch>
        </p:blipFill>
        <p:spPr bwMode="auto">
          <a:xfrm>
            <a:off x="2057400" y="914400"/>
            <a:ext cx="4341813" cy="5419725"/>
          </a:xfrm>
          <a:prstGeom prst="rect">
            <a:avLst/>
          </a:prstGeom>
          <a:noFill/>
          <a:ln w="9525">
            <a:noFill/>
            <a:miter lim="800000"/>
            <a:headEnd/>
            <a:tailEnd/>
          </a:ln>
        </p:spPr>
      </p:pic>
      <p:sp>
        <p:nvSpPr>
          <p:cNvPr id="36867" name="Text Box 5"/>
          <p:cNvSpPr txBox="1">
            <a:spLocks noChangeArrowheads="1"/>
          </p:cNvSpPr>
          <p:nvPr/>
        </p:nvSpPr>
        <p:spPr bwMode="auto">
          <a:xfrm>
            <a:off x="2514600" y="1292225"/>
            <a:ext cx="3897313" cy="307975"/>
          </a:xfrm>
          <a:prstGeom prst="rect">
            <a:avLst/>
          </a:prstGeom>
          <a:solidFill>
            <a:schemeClr val="bg1"/>
          </a:solidFill>
          <a:ln w="9525">
            <a:noFill/>
            <a:miter lim="800000"/>
            <a:headEnd/>
            <a:tailEnd/>
          </a:ln>
        </p:spPr>
        <p:txBody>
          <a:bodyPr wrap="none">
            <a:spAutoFit/>
          </a:bodyPr>
          <a:lstStyle/>
          <a:p>
            <a:pPr eaLnBrk="1" hangingPunct="1"/>
            <a:r>
              <a:rPr lang="en-US" sz="1400" b="1"/>
              <a:t>Observed                           </a:t>
            </a:r>
            <a:r>
              <a:rPr lang="en-US" sz="1000" b="1"/>
              <a:t>          </a:t>
            </a:r>
            <a:r>
              <a:rPr lang="en-US" sz="1400" b="1"/>
              <a:t>                        </a:t>
            </a:r>
          </a:p>
        </p:txBody>
      </p:sp>
      <p:sp>
        <p:nvSpPr>
          <p:cNvPr id="36868" name="Rectangle 7"/>
          <p:cNvSpPr>
            <a:spLocks noChangeArrowheads="1"/>
          </p:cNvSpPr>
          <p:nvPr/>
        </p:nvSpPr>
        <p:spPr bwMode="auto">
          <a:xfrm>
            <a:off x="2505075" y="3733800"/>
            <a:ext cx="5114925" cy="307975"/>
          </a:xfrm>
          <a:prstGeom prst="rect">
            <a:avLst/>
          </a:prstGeom>
          <a:solidFill>
            <a:schemeClr val="bg1"/>
          </a:solidFill>
          <a:ln w="9525">
            <a:noFill/>
            <a:miter lim="800000"/>
            <a:headEnd/>
            <a:tailEnd/>
          </a:ln>
        </p:spPr>
        <p:txBody>
          <a:bodyPr wrap="none">
            <a:spAutoFit/>
          </a:bodyPr>
          <a:lstStyle/>
          <a:p>
            <a:pPr eaLnBrk="1" hangingPunct="1"/>
            <a:r>
              <a:rPr lang="en-US" sz="1400" b="1"/>
              <a:t>Simulated                                                                                   </a:t>
            </a:r>
          </a:p>
        </p:txBody>
      </p:sp>
      <p:sp>
        <p:nvSpPr>
          <p:cNvPr id="36869" name="Text Box 8"/>
          <p:cNvSpPr txBox="1">
            <a:spLocks noChangeArrowheads="1"/>
          </p:cNvSpPr>
          <p:nvPr/>
        </p:nvSpPr>
        <p:spPr bwMode="auto">
          <a:xfrm>
            <a:off x="2133600" y="381000"/>
            <a:ext cx="4130675" cy="646113"/>
          </a:xfrm>
          <a:prstGeom prst="rect">
            <a:avLst/>
          </a:prstGeom>
          <a:noFill/>
          <a:ln w="9525">
            <a:noFill/>
            <a:miter lim="800000"/>
            <a:headEnd/>
            <a:tailEnd/>
          </a:ln>
        </p:spPr>
        <p:txBody>
          <a:bodyPr>
            <a:spAutoFit/>
          </a:bodyPr>
          <a:lstStyle/>
          <a:p>
            <a:r>
              <a:rPr lang="en-US"/>
              <a:t>Zetac Regional Model Downscaling:  Distribution of hurricane occurrence</a:t>
            </a:r>
          </a:p>
        </p:txBody>
      </p:sp>
      <p:sp>
        <p:nvSpPr>
          <p:cNvPr id="36870" name="Rectangle 9"/>
          <p:cNvSpPr>
            <a:spLocks noChangeArrowheads="1"/>
          </p:cNvSpPr>
          <p:nvPr/>
        </p:nvSpPr>
        <p:spPr bwMode="auto">
          <a:xfrm>
            <a:off x="4249738" y="6172200"/>
            <a:ext cx="4741862" cy="276225"/>
          </a:xfrm>
          <a:prstGeom prst="rect">
            <a:avLst/>
          </a:prstGeom>
          <a:noFill/>
          <a:ln w="9525">
            <a:noFill/>
            <a:miter lim="800000"/>
            <a:headEnd/>
            <a:tailEnd/>
          </a:ln>
        </p:spPr>
        <p:txBody>
          <a:bodyPr wrap="none">
            <a:spAutoFit/>
          </a:bodyPr>
          <a:lstStyle/>
          <a:p>
            <a:pPr eaLnBrk="1" hangingPunct="1">
              <a:spcBef>
                <a:spcPct val="20000"/>
              </a:spcBef>
              <a:buClr>
                <a:schemeClr val="hlink"/>
              </a:buClr>
              <a:buSzPct val="60000"/>
              <a:buFont typeface="Wingdings" pitchFamily="2" charset="2"/>
              <a:buNone/>
            </a:pPr>
            <a:r>
              <a:rPr lang="en-US" sz="1200"/>
              <a:t>Note:  Model uses large-scale interior nudging to NCEP Reanalysis</a:t>
            </a:r>
          </a:p>
        </p:txBody>
      </p:sp>
      <p:sp>
        <p:nvSpPr>
          <p:cNvPr id="36871" name="Text Box 10"/>
          <p:cNvSpPr txBox="1">
            <a:spLocks noChangeArrowheads="1"/>
          </p:cNvSpPr>
          <p:nvPr/>
        </p:nvSpPr>
        <p:spPr bwMode="auto">
          <a:xfrm>
            <a:off x="8518525" y="36513"/>
            <a:ext cx="438150" cy="366712"/>
          </a:xfrm>
          <a:prstGeom prst="rect">
            <a:avLst/>
          </a:prstGeom>
          <a:noFill/>
          <a:ln w="9525">
            <a:noFill/>
            <a:miter lim="800000"/>
            <a:headEnd/>
            <a:tailEnd/>
          </a:ln>
        </p:spPr>
        <p:txBody>
          <a:bodyPr wrap="none">
            <a:spAutoFit/>
          </a:bodyPr>
          <a:lstStyle/>
          <a:p>
            <a:fld id="{4E36E25B-CADC-474F-9CA1-F2CA24461E85}" type="slidenum">
              <a:rPr lang="en-US"/>
              <a:pPr/>
              <a:t>25</a:t>
            </a:fld>
            <a:endParaRPr lang="en-US"/>
          </a:p>
        </p:txBody>
      </p:sp>
      <p:sp>
        <p:nvSpPr>
          <p:cNvPr id="36872" name="Rectangle 12"/>
          <p:cNvSpPr>
            <a:spLocks noChangeArrowheads="1"/>
          </p:cNvSpPr>
          <p:nvPr/>
        </p:nvSpPr>
        <p:spPr bwMode="auto">
          <a:xfrm>
            <a:off x="485775" y="6461125"/>
            <a:ext cx="3248025" cy="244475"/>
          </a:xfrm>
          <a:prstGeom prst="rect">
            <a:avLst/>
          </a:prstGeom>
          <a:noFill/>
          <a:ln w="9525">
            <a:noFill/>
            <a:miter lim="800000"/>
            <a:headEnd/>
            <a:tailEnd/>
          </a:ln>
        </p:spPr>
        <p:txBody>
          <a:bodyPr wrap="none">
            <a:spAutoFit/>
          </a:bodyPr>
          <a:lstStyle/>
          <a:p>
            <a:r>
              <a:rPr lang="en-US" sz="1000"/>
              <a:t>Source:  Knutson et al., </a:t>
            </a:r>
            <a:r>
              <a:rPr lang="en-US" sz="1000" i="1"/>
              <a:t>Bull. Amer. Meteor. Soc</a:t>
            </a:r>
            <a:r>
              <a:rPr lang="en-US" sz="1000"/>
              <a:t>, 2007.</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scat_slp_vs_wnd"/>
          <p:cNvPicPr>
            <a:picLocks noChangeAspect="1" noChangeArrowheads="1"/>
          </p:cNvPicPr>
          <p:nvPr/>
        </p:nvPicPr>
        <p:blipFill>
          <a:blip r:embed="rId2" cstate="print"/>
          <a:srcRect/>
          <a:stretch>
            <a:fillRect/>
          </a:stretch>
        </p:blipFill>
        <p:spPr bwMode="auto">
          <a:xfrm>
            <a:off x="685800" y="685800"/>
            <a:ext cx="6638925" cy="5129213"/>
          </a:xfrm>
          <a:prstGeom prst="rect">
            <a:avLst/>
          </a:prstGeom>
          <a:noFill/>
          <a:ln w="9525">
            <a:noFill/>
            <a:miter lim="800000"/>
            <a:headEnd/>
            <a:tailEnd/>
          </a:ln>
        </p:spPr>
      </p:pic>
      <p:sp>
        <p:nvSpPr>
          <p:cNvPr id="37891" name="Text Box 3"/>
          <p:cNvSpPr txBox="1">
            <a:spLocks noChangeArrowheads="1"/>
          </p:cNvSpPr>
          <p:nvPr/>
        </p:nvSpPr>
        <p:spPr bwMode="auto">
          <a:xfrm>
            <a:off x="6858000" y="2601913"/>
            <a:ext cx="1981200" cy="2032000"/>
          </a:xfrm>
          <a:prstGeom prst="rect">
            <a:avLst/>
          </a:prstGeom>
          <a:noFill/>
          <a:ln w="9525">
            <a:solidFill>
              <a:schemeClr val="tx1"/>
            </a:solidFill>
            <a:miter lim="800000"/>
            <a:headEnd/>
            <a:tailEnd/>
          </a:ln>
        </p:spPr>
        <p:txBody>
          <a:bodyPr>
            <a:spAutoFit/>
          </a:bodyPr>
          <a:lstStyle/>
          <a:p>
            <a:r>
              <a:rPr lang="en-US" sz="1400"/>
              <a:t>…the 18km grid model’s poor wind-pressure relation at lower central pressures leads to maximum near-surface winds of ~47 m/s, considerably lower than observed…</a:t>
            </a:r>
          </a:p>
        </p:txBody>
      </p:sp>
      <p:sp>
        <p:nvSpPr>
          <p:cNvPr id="37892" name="Slide Number Placeholder 3"/>
          <p:cNvSpPr>
            <a:spLocks noGrp="1"/>
          </p:cNvSpPr>
          <p:nvPr>
            <p:ph type="sldNum" sz="quarter" idx="12"/>
          </p:nvPr>
        </p:nvSpPr>
        <p:spPr>
          <a:xfrm>
            <a:off x="6705600" y="381000"/>
            <a:ext cx="2133600" cy="476250"/>
          </a:xfrm>
          <a:noFill/>
        </p:spPr>
        <p:txBody>
          <a:bodyPr/>
          <a:lstStyle/>
          <a:p>
            <a:fld id="{E8421AD7-3A42-4F28-815D-BA5C5A8396F9}" type="slidenum">
              <a:rPr lang="en-US" sz="2000" smtClean="0"/>
              <a:pPr/>
              <a:t>26</a:t>
            </a:fld>
            <a:endParaRPr lang="en-US"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sz="3600" dirty="0" smtClean="0"/>
              <a:t>Climate Change Experiments</a:t>
            </a:r>
          </a:p>
        </p:txBody>
      </p:sp>
      <p:sp>
        <p:nvSpPr>
          <p:cNvPr id="38915" name="Rectangle 3"/>
          <p:cNvSpPr>
            <a:spLocks noGrp="1" noChangeArrowheads="1"/>
          </p:cNvSpPr>
          <p:nvPr>
            <p:ph type="body" idx="1"/>
          </p:nvPr>
        </p:nvSpPr>
        <p:spPr>
          <a:xfrm>
            <a:off x="1447800" y="1828800"/>
            <a:ext cx="5715000" cy="3962400"/>
          </a:xfrm>
        </p:spPr>
        <p:txBody>
          <a:bodyPr/>
          <a:lstStyle/>
          <a:p>
            <a:pPr eaLnBrk="1" hangingPunct="1">
              <a:lnSpc>
                <a:spcPct val="80000"/>
              </a:lnSpc>
            </a:pPr>
            <a:r>
              <a:rPr lang="en-US" sz="1800" smtClean="0"/>
              <a:t>Re-run all 27 seasons with the Zetac regional model, but modify the NCEP Reanalysis forcing by a 3-D climate change perturbation field: </a:t>
            </a:r>
          </a:p>
          <a:p>
            <a:pPr eaLnBrk="1" hangingPunct="1">
              <a:lnSpc>
                <a:spcPct val="80000"/>
              </a:lnSpc>
            </a:pPr>
            <a:endParaRPr lang="en-US" sz="1800" smtClean="0"/>
          </a:p>
          <a:p>
            <a:pPr lvl="1" eaLnBrk="1" hangingPunct="1">
              <a:lnSpc>
                <a:spcPct val="80000"/>
              </a:lnSpc>
              <a:spcBef>
                <a:spcPct val="45000"/>
              </a:spcBef>
            </a:pPr>
            <a:r>
              <a:rPr lang="en-US" sz="1600" smtClean="0"/>
              <a:t>Multi-model ensemble climate change.  IPCC A1B scenarion.  18 CMIP3 climate models (similar to Vecchi and Soden, 2007).</a:t>
            </a:r>
          </a:p>
          <a:p>
            <a:pPr lvl="1" eaLnBrk="1" hangingPunct="1">
              <a:lnSpc>
                <a:spcPct val="80000"/>
              </a:lnSpc>
              <a:spcBef>
                <a:spcPct val="45000"/>
              </a:spcBef>
            </a:pPr>
            <a:r>
              <a:rPr lang="en-US" sz="1600" smtClean="0"/>
              <a:t>Compare modified climate runs with original 26 year control runs.</a:t>
            </a:r>
          </a:p>
          <a:p>
            <a:pPr lvl="1" eaLnBrk="1" hangingPunct="1">
              <a:lnSpc>
                <a:spcPct val="80000"/>
              </a:lnSpc>
              <a:spcBef>
                <a:spcPct val="45000"/>
              </a:spcBef>
            </a:pPr>
            <a:r>
              <a:rPr lang="en-US" sz="1600" smtClean="0"/>
              <a:t>Interannual/decadal variability and weather are unaltered from the control run.</a:t>
            </a:r>
          </a:p>
          <a:p>
            <a:pPr lvl="1" eaLnBrk="1" hangingPunct="1">
              <a:lnSpc>
                <a:spcPct val="80000"/>
              </a:lnSpc>
              <a:spcBef>
                <a:spcPct val="45000"/>
              </a:spcBef>
            </a:pPr>
            <a:r>
              <a:rPr lang="en-US" sz="1600" smtClean="0"/>
              <a:t>Multi-model ensemble climate change approach reduces problems with corruption of climate change signal by internal multi-decadal variability in the models.</a:t>
            </a:r>
          </a:p>
          <a:p>
            <a:pPr lvl="1" eaLnBrk="1" hangingPunct="1">
              <a:lnSpc>
                <a:spcPct val="80000"/>
              </a:lnSpc>
              <a:spcBef>
                <a:spcPct val="45000"/>
              </a:spcBef>
            </a:pPr>
            <a:endParaRPr lang="en-US" sz="1600" smtClean="0"/>
          </a:p>
        </p:txBody>
      </p:sp>
      <p:sp>
        <p:nvSpPr>
          <p:cNvPr id="38916" name="Text Box 4"/>
          <p:cNvSpPr txBox="1">
            <a:spLocks noChangeArrowheads="1"/>
          </p:cNvSpPr>
          <p:nvPr/>
        </p:nvSpPr>
        <p:spPr bwMode="auto">
          <a:xfrm>
            <a:off x="8534400" y="166688"/>
            <a:ext cx="438150" cy="366712"/>
          </a:xfrm>
          <a:prstGeom prst="rect">
            <a:avLst/>
          </a:prstGeom>
          <a:noFill/>
          <a:ln w="9525">
            <a:noFill/>
            <a:miter lim="800000"/>
            <a:headEnd/>
            <a:tailEnd/>
          </a:ln>
        </p:spPr>
        <p:txBody>
          <a:bodyPr wrap="none">
            <a:spAutoFit/>
          </a:bodyPr>
          <a:lstStyle/>
          <a:p>
            <a:fld id="{5EB99DA4-9717-49BB-99FC-ABF3EEBE3284}" type="slidenum">
              <a:rPr lang="en-US"/>
              <a:pPr/>
              <a:t>27</a:t>
            </a:fld>
            <a:endParaRPr lang="en-US"/>
          </a:p>
        </p:txBody>
      </p:sp>
      <p:sp>
        <p:nvSpPr>
          <p:cNvPr id="38917" name="Rectangle 6"/>
          <p:cNvSpPr>
            <a:spLocks noChangeArrowheads="1"/>
          </p:cNvSpPr>
          <p:nvPr/>
        </p:nvSpPr>
        <p:spPr bwMode="auto">
          <a:xfrm>
            <a:off x="914400" y="6384925"/>
            <a:ext cx="2994025" cy="244475"/>
          </a:xfrm>
          <a:prstGeom prst="rect">
            <a:avLst/>
          </a:prstGeom>
          <a:noFill/>
          <a:ln w="9525">
            <a:noFill/>
            <a:miter lim="800000"/>
            <a:headEnd/>
            <a:tailEnd/>
          </a:ln>
        </p:spPr>
        <p:txBody>
          <a:bodyPr wrap="none">
            <a:spAutoFit/>
          </a:bodyPr>
          <a:lstStyle/>
          <a:p>
            <a:r>
              <a:rPr lang="en-US" sz="1000"/>
              <a:t>Source:  Knutson et al., </a:t>
            </a:r>
            <a:r>
              <a:rPr lang="en-US" sz="1000" i="1"/>
              <a:t>Nature Geoscience</a:t>
            </a:r>
            <a:r>
              <a:rPr lang="en-US" sz="1000"/>
              <a:t>, 2008.</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descr="conds_odd_ens18.png"/>
          <p:cNvPicPr>
            <a:picLocks noChangeAspect="1"/>
          </p:cNvPicPr>
          <p:nvPr/>
        </p:nvPicPr>
        <p:blipFill>
          <a:blip r:embed="rId2" cstate="print"/>
          <a:srcRect/>
          <a:stretch>
            <a:fillRect/>
          </a:stretch>
        </p:blipFill>
        <p:spPr bwMode="auto">
          <a:xfrm>
            <a:off x="3082925" y="228600"/>
            <a:ext cx="2878138" cy="6629400"/>
          </a:xfrm>
          <a:prstGeom prst="rect">
            <a:avLst/>
          </a:prstGeom>
          <a:noFill/>
          <a:ln w="9525">
            <a:noFill/>
            <a:miter lim="800000"/>
            <a:headEnd/>
            <a:tailEnd/>
          </a:ln>
        </p:spPr>
      </p:pic>
      <p:sp>
        <p:nvSpPr>
          <p:cNvPr id="38915" name="TextBox 2"/>
          <p:cNvSpPr txBox="1">
            <a:spLocks noChangeArrowheads="1"/>
          </p:cNvSpPr>
          <p:nvPr/>
        </p:nvSpPr>
        <p:spPr bwMode="auto">
          <a:xfrm>
            <a:off x="304800" y="3101975"/>
            <a:ext cx="2895600" cy="1938992"/>
          </a:xfrm>
          <a:prstGeom prst="rect">
            <a:avLst/>
          </a:prstGeom>
          <a:noFill/>
          <a:ln w="9525">
            <a:noFill/>
            <a:miter lim="800000"/>
            <a:headEnd/>
            <a:tailEnd/>
          </a:ln>
        </p:spPr>
        <p:txBody>
          <a:bodyPr>
            <a:spAutoFit/>
          </a:bodyPr>
          <a:lstStyle/>
          <a:p>
            <a:r>
              <a:rPr lang="en-US" sz="2000" b="1" dirty="0"/>
              <a:t>18-Model CMIP3 </a:t>
            </a:r>
            <a:r>
              <a:rPr lang="en-US" sz="2000" b="1" dirty="0" smtClean="0"/>
              <a:t>Ensemble-Mean Climate Change Projections  (A1B Scenario, Late 21</a:t>
            </a:r>
            <a:r>
              <a:rPr lang="en-US" sz="2000" b="1" baseline="30000" dirty="0" smtClean="0"/>
              <a:t>st</a:t>
            </a:r>
            <a:r>
              <a:rPr lang="en-US" sz="2000" b="1" dirty="0" smtClean="0"/>
              <a:t> century)</a:t>
            </a:r>
            <a:endParaRPr lang="en-US" sz="2000" b="1" dirty="0"/>
          </a:p>
        </p:txBody>
      </p:sp>
      <p:sp>
        <p:nvSpPr>
          <p:cNvPr id="4" name="TextBox 3"/>
          <p:cNvSpPr txBox="1"/>
          <p:nvPr/>
        </p:nvSpPr>
        <p:spPr>
          <a:xfrm>
            <a:off x="7162800" y="1524000"/>
            <a:ext cx="1505540" cy="369332"/>
          </a:xfrm>
          <a:prstGeom prst="rect">
            <a:avLst/>
          </a:prstGeom>
          <a:noFill/>
        </p:spPr>
        <p:txBody>
          <a:bodyPr wrap="none" rtlCol="0">
            <a:spAutoFit/>
          </a:bodyPr>
          <a:lstStyle/>
          <a:p>
            <a:r>
              <a:rPr lang="en-US" dirty="0" smtClean="0"/>
              <a:t>Higher shear</a:t>
            </a:r>
            <a:endParaRPr lang="en-US" dirty="0"/>
          </a:p>
        </p:txBody>
      </p:sp>
      <p:sp>
        <p:nvSpPr>
          <p:cNvPr id="5" name="TextBox 4"/>
          <p:cNvSpPr txBox="1"/>
          <p:nvPr/>
        </p:nvSpPr>
        <p:spPr>
          <a:xfrm>
            <a:off x="7239001" y="4267200"/>
            <a:ext cx="1066800" cy="923330"/>
          </a:xfrm>
          <a:prstGeom prst="rect">
            <a:avLst/>
          </a:prstGeom>
          <a:noFill/>
        </p:spPr>
        <p:txBody>
          <a:bodyPr wrap="square" rtlCol="0">
            <a:spAutoFit/>
          </a:bodyPr>
          <a:lstStyle/>
          <a:p>
            <a:r>
              <a:rPr lang="en-US" dirty="0" smtClean="0"/>
              <a:t>Higher potential intensity</a:t>
            </a:r>
            <a:endParaRPr lang="en-US" dirty="0"/>
          </a:p>
        </p:txBody>
      </p:sp>
      <p:cxnSp>
        <p:nvCxnSpPr>
          <p:cNvPr id="6" name="Straight Arrow Connector 5"/>
          <p:cNvCxnSpPr>
            <a:stCxn id="4" idx="1"/>
          </p:cNvCxnSpPr>
          <p:nvPr/>
        </p:nvCxnSpPr>
        <p:spPr bwMode="auto">
          <a:xfrm flipH="1" flipV="1">
            <a:off x="4191000" y="1371600"/>
            <a:ext cx="2971800" cy="3370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 name="Straight Arrow Connector 6"/>
          <p:cNvCxnSpPr/>
          <p:nvPr/>
        </p:nvCxnSpPr>
        <p:spPr bwMode="auto">
          <a:xfrm flipH="1" flipV="1">
            <a:off x="4114800" y="3200400"/>
            <a:ext cx="3124200" cy="1219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sst_histogram"/>
          <p:cNvPicPr>
            <a:picLocks noChangeAspect="1" noChangeArrowheads="1"/>
          </p:cNvPicPr>
          <p:nvPr/>
        </p:nvPicPr>
        <p:blipFill>
          <a:blip r:embed="rId2" cstate="print"/>
          <a:srcRect/>
          <a:stretch>
            <a:fillRect/>
          </a:stretch>
        </p:blipFill>
        <p:spPr bwMode="auto">
          <a:xfrm>
            <a:off x="739775" y="877888"/>
            <a:ext cx="7642225" cy="5903912"/>
          </a:xfrm>
          <a:prstGeom prst="rect">
            <a:avLst/>
          </a:prstGeom>
          <a:noFill/>
          <a:ln w="9525">
            <a:noFill/>
            <a:miter lim="800000"/>
            <a:headEnd/>
            <a:tailEnd/>
          </a:ln>
        </p:spPr>
      </p:pic>
      <p:sp>
        <p:nvSpPr>
          <p:cNvPr id="41987" name="Text Box 5"/>
          <p:cNvSpPr txBox="1">
            <a:spLocks noChangeArrowheads="1"/>
          </p:cNvSpPr>
          <p:nvPr/>
        </p:nvSpPr>
        <p:spPr bwMode="auto">
          <a:xfrm>
            <a:off x="1203325" y="228600"/>
            <a:ext cx="6188075" cy="581025"/>
          </a:xfrm>
          <a:prstGeom prst="rect">
            <a:avLst/>
          </a:prstGeom>
          <a:noFill/>
          <a:ln w="9525">
            <a:noFill/>
            <a:miter lim="800000"/>
            <a:headEnd/>
            <a:tailEnd/>
          </a:ln>
        </p:spPr>
        <p:txBody>
          <a:bodyPr>
            <a:spAutoFit/>
          </a:bodyPr>
          <a:lstStyle/>
          <a:p>
            <a:r>
              <a:rPr lang="en-US" sz="1600"/>
              <a:t>The 26.5</a:t>
            </a:r>
            <a:r>
              <a:rPr lang="en-US" sz="1600" baseline="30000"/>
              <a:t>o</a:t>
            </a:r>
            <a:r>
              <a:rPr lang="en-US" sz="1600"/>
              <a:t>C “threshhold temperature” for tropical storm formation:   a </a:t>
            </a:r>
            <a:r>
              <a:rPr lang="en-US" sz="1600" i="1" u="sng"/>
              <a:t>climate dependent</a:t>
            </a:r>
            <a:r>
              <a:rPr lang="en-US" sz="1600"/>
              <a:t> threshhold…</a:t>
            </a:r>
          </a:p>
        </p:txBody>
      </p:sp>
      <p:sp>
        <p:nvSpPr>
          <p:cNvPr id="41988" name="Rectangle 6"/>
          <p:cNvSpPr>
            <a:spLocks noChangeArrowheads="1"/>
          </p:cNvSpPr>
          <p:nvPr/>
        </p:nvSpPr>
        <p:spPr bwMode="auto">
          <a:xfrm>
            <a:off x="5791200" y="6477000"/>
            <a:ext cx="2994025" cy="244475"/>
          </a:xfrm>
          <a:prstGeom prst="rect">
            <a:avLst/>
          </a:prstGeom>
          <a:noFill/>
          <a:ln w="9525">
            <a:noFill/>
            <a:miter lim="800000"/>
            <a:headEnd/>
            <a:tailEnd/>
          </a:ln>
        </p:spPr>
        <p:txBody>
          <a:bodyPr wrap="none">
            <a:spAutoFit/>
          </a:bodyPr>
          <a:lstStyle/>
          <a:p>
            <a:r>
              <a:rPr lang="en-US" sz="1000"/>
              <a:t>Source:  Knutson et al., </a:t>
            </a:r>
            <a:r>
              <a:rPr lang="en-US" sz="1000" i="1"/>
              <a:t>2008</a:t>
            </a:r>
            <a:r>
              <a:rPr lang="en-US" sz="1000"/>
              <a:t>, </a:t>
            </a:r>
            <a:r>
              <a:rPr lang="en-US" sz="1000" i="1"/>
              <a:t>Nature Geoscience</a:t>
            </a:r>
            <a:r>
              <a:rPr lang="en-US" sz="1000"/>
              <a:t>.</a:t>
            </a:r>
          </a:p>
        </p:txBody>
      </p:sp>
      <p:sp>
        <p:nvSpPr>
          <p:cNvPr id="41989" name="Text Box 7"/>
          <p:cNvSpPr txBox="1">
            <a:spLocks noChangeArrowheads="1"/>
          </p:cNvSpPr>
          <p:nvPr/>
        </p:nvSpPr>
        <p:spPr bwMode="auto">
          <a:xfrm>
            <a:off x="8442325" y="112713"/>
            <a:ext cx="438150" cy="366712"/>
          </a:xfrm>
          <a:prstGeom prst="rect">
            <a:avLst/>
          </a:prstGeom>
          <a:noFill/>
          <a:ln w="9525">
            <a:noFill/>
            <a:miter lim="800000"/>
            <a:headEnd/>
            <a:tailEnd/>
          </a:ln>
        </p:spPr>
        <p:txBody>
          <a:bodyPr wrap="none">
            <a:spAutoFit/>
          </a:bodyPr>
          <a:lstStyle/>
          <a:p>
            <a:fld id="{2A416BCA-2CAD-430A-97C2-F9C63A02CA97}" type="slidenum">
              <a:rPr lang="en-US"/>
              <a:pPr/>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914400" y="457200"/>
            <a:ext cx="7772400" cy="1470025"/>
          </a:xfrm>
        </p:spPr>
        <p:txBody>
          <a:bodyPr/>
          <a:lstStyle/>
          <a:p>
            <a:pPr eaLnBrk="1" hangingPunct="1"/>
            <a:r>
              <a:rPr lang="en-US" smtClean="0"/>
              <a:t>Tropical Cyclones and Climate Change:  An Assessment</a:t>
            </a:r>
          </a:p>
        </p:txBody>
      </p:sp>
      <p:sp>
        <p:nvSpPr>
          <p:cNvPr id="3" name="Subtitle 2"/>
          <p:cNvSpPr>
            <a:spLocks noGrp="1"/>
          </p:cNvSpPr>
          <p:nvPr>
            <p:ph type="subTitle" idx="1"/>
          </p:nvPr>
        </p:nvSpPr>
        <p:spPr>
          <a:xfrm>
            <a:off x="4038600" y="2819400"/>
            <a:ext cx="4419600" cy="3124200"/>
          </a:xfrm>
        </p:spPr>
        <p:txBody>
          <a:bodyPr rtlCol="0">
            <a:normAutofit fontScale="70000" lnSpcReduction="20000"/>
          </a:bodyPr>
          <a:lstStyle/>
          <a:p>
            <a:pPr eaLnBrk="1" fontAlgn="auto" hangingPunct="1">
              <a:spcAft>
                <a:spcPts val="0"/>
              </a:spcAft>
              <a:buFont typeface="Arial" pitchFamily="34" charset="0"/>
              <a:buNone/>
              <a:defRPr/>
            </a:pPr>
            <a:r>
              <a:rPr lang="en-US" sz="3800" dirty="0" smtClean="0">
                <a:solidFill>
                  <a:schemeClr val="tx1"/>
                </a:solidFill>
              </a:rPr>
              <a:t>WMO Expert Team on Climate Change Impacts on Tropical Cyclones</a:t>
            </a:r>
          </a:p>
          <a:p>
            <a:pPr eaLnBrk="1" fontAlgn="auto" hangingPunct="1">
              <a:spcAft>
                <a:spcPts val="0"/>
              </a:spcAft>
              <a:buFont typeface="Arial" pitchFamily="34" charset="0"/>
              <a:buNone/>
              <a:defRPr/>
            </a:pPr>
            <a:endParaRPr lang="en-US" dirty="0" smtClean="0">
              <a:solidFill>
                <a:schemeClr val="tx1"/>
              </a:solidFill>
            </a:endParaRPr>
          </a:p>
          <a:p>
            <a:pPr eaLnBrk="1" fontAlgn="auto" hangingPunct="1">
              <a:spcAft>
                <a:spcPts val="0"/>
              </a:spcAft>
              <a:buFont typeface="Arial" pitchFamily="34" charset="0"/>
              <a:buNone/>
              <a:defRPr/>
            </a:pPr>
            <a:r>
              <a:rPr lang="en-US" dirty="0" smtClean="0">
                <a:solidFill>
                  <a:schemeClr val="tx1"/>
                </a:solidFill>
              </a:rPr>
              <a:t>February 2010</a:t>
            </a:r>
          </a:p>
          <a:p>
            <a:pPr eaLnBrk="1" fontAlgn="auto" hangingPunct="1">
              <a:spcAft>
                <a:spcPts val="0"/>
              </a:spcAft>
              <a:buFont typeface="Arial" pitchFamily="34" charset="0"/>
              <a:buNone/>
              <a:defRPr/>
            </a:pPr>
            <a:endParaRPr lang="en-US" dirty="0">
              <a:solidFill>
                <a:schemeClr val="tx1"/>
              </a:solidFill>
            </a:endParaRPr>
          </a:p>
          <a:p>
            <a:pPr eaLnBrk="1" fontAlgn="auto" hangingPunct="1">
              <a:spcAft>
                <a:spcPts val="0"/>
              </a:spcAft>
              <a:buFont typeface="Arial" pitchFamily="34" charset="0"/>
              <a:buNone/>
              <a:defRPr/>
            </a:pPr>
            <a:r>
              <a:rPr lang="en-US" sz="1900" dirty="0" smtClean="0">
                <a:solidFill>
                  <a:schemeClr val="tx1"/>
                </a:solidFill>
              </a:rPr>
              <a:t>World Meteorological Organization </a:t>
            </a:r>
          </a:p>
          <a:p>
            <a:pPr eaLnBrk="1" fontAlgn="auto" hangingPunct="1">
              <a:spcAft>
                <a:spcPts val="0"/>
              </a:spcAft>
              <a:buFont typeface="Arial" pitchFamily="34" charset="0"/>
              <a:buNone/>
              <a:defRPr/>
            </a:pPr>
            <a:r>
              <a:rPr lang="en-US" sz="1900" dirty="0" smtClean="0">
                <a:solidFill>
                  <a:schemeClr val="tx1"/>
                </a:solidFill>
              </a:rPr>
              <a:t>Weather Research </a:t>
            </a:r>
            <a:r>
              <a:rPr lang="en-US" sz="1900" dirty="0" err="1" smtClean="0">
                <a:solidFill>
                  <a:schemeClr val="tx1"/>
                </a:solidFill>
              </a:rPr>
              <a:t>Programme</a:t>
            </a:r>
            <a:r>
              <a:rPr lang="en-US" sz="1900" dirty="0" smtClean="0">
                <a:solidFill>
                  <a:schemeClr val="tx1"/>
                </a:solidFill>
              </a:rPr>
              <a:t> </a:t>
            </a:r>
          </a:p>
          <a:p>
            <a:pPr eaLnBrk="1" fontAlgn="auto" hangingPunct="1">
              <a:spcAft>
                <a:spcPts val="0"/>
              </a:spcAft>
              <a:buFont typeface="Arial" pitchFamily="34" charset="0"/>
              <a:buNone/>
              <a:defRPr/>
            </a:pPr>
            <a:r>
              <a:rPr lang="en-US" sz="1900" dirty="0" smtClean="0">
                <a:solidFill>
                  <a:schemeClr val="tx1"/>
                </a:solidFill>
              </a:rPr>
              <a:t>Working Group on Tropical Meteorology Research</a:t>
            </a:r>
          </a:p>
          <a:p>
            <a:pPr eaLnBrk="1" fontAlgn="auto" hangingPunct="1">
              <a:spcAft>
                <a:spcPts val="0"/>
              </a:spcAft>
              <a:buFont typeface="Arial" pitchFamily="34" charset="0"/>
              <a:buNone/>
              <a:defRPr/>
            </a:pPr>
            <a:endParaRPr lang="en-US" sz="1900" dirty="0" smtClean="0">
              <a:solidFill>
                <a:schemeClr val="tx1"/>
              </a:solidFill>
            </a:endParaRPr>
          </a:p>
          <a:p>
            <a:pPr eaLnBrk="1" fontAlgn="auto" hangingPunct="1">
              <a:spcAft>
                <a:spcPts val="0"/>
              </a:spcAft>
              <a:buFont typeface="Arial" pitchFamily="34" charset="0"/>
              <a:buNone/>
              <a:defRPr/>
            </a:pPr>
            <a:endParaRPr lang="en-US" dirty="0">
              <a:solidFill>
                <a:schemeClr val="tx1"/>
              </a:solidFill>
            </a:endParaRPr>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endParaRPr lang="en-US" dirty="0"/>
          </a:p>
        </p:txBody>
      </p:sp>
      <p:pic>
        <p:nvPicPr>
          <p:cNvPr id="2052" name="Picture 3" descr="at200512_s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590800"/>
            <a:ext cx="3656013" cy="329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34438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ist_pdf_wind_ts_gav"/>
          <p:cNvPicPr>
            <a:picLocks noChangeAspect="1" noChangeArrowheads="1"/>
          </p:cNvPicPr>
          <p:nvPr/>
        </p:nvPicPr>
        <p:blipFill>
          <a:blip r:embed="rId2" cstate="print"/>
          <a:srcRect b="50101"/>
          <a:stretch>
            <a:fillRect/>
          </a:stretch>
        </p:blipFill>
        <p:spPr bwMode="auto">
          <a:xfrm>
            <a:off x="381000" y="2012950"/>
            <a:ext cx="4241800" cy="3321050"/>
          </a:xfrm>
          <a:prstGeom prst="rect">
            <a:avLst/>
          </a:prstGeom>
          <a:noFill/>
          <a:ln w="9525">
            <a:noFill/>
            <a:miter lim="800000"/>
            <a:headEnd/>
            <a:tailEnd/>
          </a:ln>
        </p:spPr>
      </p:pic>
      <p:sp>
        <p:nvSpPr>
          <p:cNvPr id="47107" name="Text Box 3"/>
          <p:cNvSpPr txBox="1">
            <a:spLocks noChangeArrowheads="1"/>
          </p:cNvSpPr>
          <p:nvPr/>
        </p:nvSpPr>
        <p:spPr bwMode="auto">
          <a:xfrm>
            <a:off x="152400" y="1447800"/>
            <a:ext cx="1920875" cy="549275"/>
          </a:xfrm>
          <a:prstGeom prst="rect">
            <a:avLst/>
          </a:prstGeom>
          <a:noFill/>
          <a:ln w="9525">
            <a:noFill/>
            <a:miter lim="800000"/>
            <a:headEnd/>
            <a:tailEnd/>
          </a:ln>
        </p:spPr>
        <p:txBody>
          <a:bodyPr>
            <a:spAutoFit/>
          </a:bodyPr>
          <a:lstStyle/>
          <a:p>
            <a:r>
              <a:rPr lang="en-US" sz="1000" b="1"/>
              <a:t>1) Decreased frequency of tropical storms (-27%) and hurricanes (-18%). </a:t>
            </a:r>
          </a:p>
        </p:txBody>
      </p:sp>
      <p:sp>
        <p:nvSpPr>
          <p:cNvPr id="47108" name="Line 4"/>
          <p:cNvSpPr>
            <a:spLocks noChangeShapeType="1"/>
          </p:cNvSpPr>
          <p:nvPr/>
        </p:nvSpPr>
        <p:spPr bwMode="auto">
          <a:xfrm>
            <a:off x="1066800" y="2057400"/>
            <a:ext cx="762000" cy="914400"/>
          </a:xfrm>
          <a:prstGeom prst="line">
            <a:avLst/>
          </a:prstGeom>
          <a:noFill/>
          <a:ln w="12700">
            <a:solidFill>
              <a:schemeClr val="tx1"/>
            </a:solidFill>
            <a:round/>
            <a:headEnd/>
            <a:tailEnd type="triangle" w="med" len="med"/>
          </a:ln>
        </p:spPr>
        <p:txBody>
          <a:bodyPr/>
          <a:lstStyle/>
          <a:p>
            <a:endParaRPr lang="en-US"/>
          </a:p>
        </p:txBody>
      </p:sp>
      <p:sp>
        <p:nvSpPr>
          <p:cNvPr id="47109" name="Line 6"/>
          <p:cNvSpPr>
            <a:spLocks noChangeShapeType="1"/>
          </p:cNvSpPr>
          <p:nvPr/>
        </p:nvSpPr>
        <p:spPr bwMode="auto">
          <a:xfrm flipH="1">
            <a:off x="2590800" y="3657600"/>
            <a:ext cx="457200" cy="990600"/>
          </a:xfrm>
          <a:prstGeom prst="line">
            <a:avLst/>
          </a:prstGeom>
          <a:noFill/>
          <a:ln w="12700">
            <a:solidFill>
              <a:schemeClr val="tx1"/>
            </a:solidFill>
            <a:round/>
            <a:headEnd/>
            <a:tailEnd type="triangle" w="med" len="med"/>
          </a:ln>
        </p:spPr>
        <p:txBody>
          <a:bodyPr/>
          <a:lstStyle/>
          <a:p>
            <a:endParaRPr lang="en-US"/>
          </a:p>
        </p:txBody>
      </p:sp>
      <p:sp>
        <p:nvSpPr>
          <p:cNvPr id="47110" name="Text Box 7"/>
          <p:cNvSpPr txBox="1">
            <a:spLocks noChangeArrowheads="1"/>
          </p:cNvSpPr>
          <p:nvPr/>
        </p:nvSpPr>
        <p:spPr bwMode="auto">
          <a:xfrm>
            <a:off x="3048000" y="5562600"/>
            <a:ext cx="1844675" cy="549275"/>
          </a:xfrm>
          <a:prstGeom prst="rect">
            <a:avLst/>
          </a:prstGeom>
          <a:noFill/>
          <a:ln w="9525">
            <a:noFill/>
            <a:miter lim="800000"/>
            <a:headEnd/>
            <a:tailEnd/>
          </a:ln>
        </p:spPr>
        <p:txBody>
          <a:bodyPr>
            <a:spAutoFit/>
          </a:bodyPr>
          <a:lstStyle/>
          <a:p>
            <a:r>
              <a:rPr lang="en-US" sz="1000" b="1"/>
              <a:t>3) Caveat:  this model does not simulate hurricanes as strong as those observed.</a:t>
            </a:r>
          </a:p>
        </p:txBody>
      </p:sp>
      <p:sp>
        <p:nvSpPr>
          <p:cNvPr id="47111" name="Line 8"/>
          <p:cNvSpPr>
            <a:spLocks noChangeShapeType="1"/>
          </p:cNvSpPr>
          <p:nvPr/>
        </p:nvSpPr>
        <p:spPr bwMode="auto">
          <a:xfrm flipH="1" flipV="1">
            <a:off x="3124200" y="4876800"/>
            <a:ext cx="304800" cy="685800"/>
          </a:xfrm>
          <a:prstGeom prst="line">
            <a:avLst/>
          </a:prstGeom>
          <a:noFill/>
          <a:ln w="12700">
            <a:solidFill>
              <a:schemeClr val="tx1"/>
            </a:solidFill>
            <a:round/>
            <a:headEnd/>
            <a:tailEnd type="triangle" w="med" len="med"/>
          </a:ln>
        </p:spPr>
        <p:txBody>
          <a:bodyPr/>
          <a:lstStyle/>
          <a:p>
            <a:endParaRPr lang="en-US"/>
          </a:p>
        </p:txBody>
      </p:sp>
      <p:sp>
        <p:nvSpPr>
          <p:cNvPr id="47112" name="Text Box 9"/>
          <p:cNvSpPr txBox="1">
            <a:spLocks noChangeArrowheads="1"/>
          </p:cNvSpPr>
          <p:nvPr/>
        </p:nvSpPr>
        <p:spPr bwMode="auto">
          <a:xfrm>
            <a:off x="1431925" y="228600"/>
            <a:ext cx="6873875" cy="1190625"/>
          </a:xfrm>
          <a:prstGeom prst="rect">
            <a:avLst/>
          </a:prstGeom>
          <a:solidFill>
            <a:schemeClr val="bg1"/>
          </a:solidFill>
          <a:ln w="9525">
            <a:noFill/>
            <a:miter lim="800000"/>
            <a:headEnd/>
            <a:tailEnd/>
          </a:ln>
        </p:spPr>
        <p:txBody>
          <a:bodyPr>
            <a:spAutoFit/>
          </a:bodyPr>
          <a:lstStyle/>
          <a:p>
            <a:r>
              <a:rPr lang="en-US"/>
              <a:t>The model provides projections of Atlantic hurricane and tropical storm </a:t>
            </a:r>
            <a:r>
              <a:rPr lang="en-US" i="1" u="sng"/>
              <a:t>frequency</a:t>
            </a:r>
            <a:r>
              <a:rPr lang="en-US"/>
              <a:t> changes for late 21</a:t>
            </a:r>
            <a:r>
              <a:rPr lang="en-US" baseline="30000"/>
              <a:t>st</a:t>
            </a:r>
            <a:r>
              <a:rPr lang="en-US"/>
              <a:t> century, downscaled from a multi-model ensemble climate change (IPCC A1B scenario):</a:t>
            </a:r>
          </a:p>
          <a:p>
            <a:endParaRPr lang="en-US"/>
          </a:p>
        </p:txBody>
      </p:sp>
      <p:sp>
        <p:nvSpPr>
          <p:cNvPr id="47113" name="Text Box 10"/>
          <p:cNvSpPr txBox="1">
            <a:spLocks noChangeArrowheads="1"/>
          </p:cNvSpPr>
          <p:nvPr/>
        </p:nvSpPr>
        <p:spPr bwMode="auto">
          <a:xfrm>
            <a:off x="457200" y="6426200"/>
            <a:ext cx="184150" cy="244475"/>
          </a:xfrm>
          <a:prstGeom prst="rect">
            <a:avLst/>
          </a:prstGeom>
          <a:noFill/>
          <a:ln w="9525">
            <a:noFill/>
            <a:miter lim="800000"/>
            <a:headEnd/>
            <a:tailEnd/>
          </a:ln>
        </p:spPr>
        <p:txBody>
          <a:bodyPr wrap="none">
            <a:spAutoFit/>
          </a:bodyPr>
          <a:lstStyle/>
          <a:p>
            <a:endParaRPr lang="en-US" sz="1000"/>
          </a:p>
        </p:txBody>
      </p:sp>
      <p:sp>
        <p:nvSpPr>
          <p:cNvPr id="47114" name="Text Box 11"/>
          <p:cNvSpPr txBox="1">
            <a:spLocks noChangeArrowheads="1"/>
          </p:cNvSpPr>
          <p:nvPr/>
        </p:nvSpPr>
        <p:spPr bwMode="auto">
          <a:xfrm>
            <a:off x="5026025" y="1905000"/>
            <a:ext cx="3584575" cy="304800"/>
          </a:xfrm>
          <a:prstGeom prst="rect">
            <a:avLst/>
          </a:prstGeom>
          <a:solidFill>
            <a:schemeClr val="bg1"/>
          </a:solidFill>
          <a:ln w="9525">
            <a:noFill/>
            <a:miter lim="800000"/>
            <a:headEnd/>
            <a:tailEnd/>
          </a:ln>
        </p:spPr>
        <p:txBody>
          <a:bodyPr wrap="none">
            <a:spAutoFit/>
          </a:bodyPr>
          <a:lstStyle/>
          <a:p>
            <a:r>
              <a:rPr lang="en-US" sz="1400" b="1"/>
              <a:t>Storm Intensities</a:t>
            </a:r>
            <a:r>
              <a:rPr lang="en-US" sz="1400"/>
              <a:t> </a:t>
            </a:r>
            <a:r>
              <a:rPr lang="en-US" sz="1200" b="1"/>
              <a:t>(Normalized by frequency</a:t>
            </a:r>
            <a:r>
              <a:rPr lang="en-US" sz="1200"/>
              <a:t>)</a:t>
            </a:r>
          </a:p>
        </p:txBody>
      </p:sp>
      <p:pic>
        <p:nvPicPr>
          <p:cNvPr id="47115" name="Picture 12" descr="hist_pdf_wind_ts_gav"/>
          <p:cNvPicPr>
            <a:picLocks noChangeAspect="1" noChangeArrowheads="1"/>
          </p:cNvPicPr>
          <p:nvPr/>
        </p:nvPicPr>
        <p:blipFill>
          <a:blip r:embed="rId2" cstate="print"/>
          <a:srcRect t="52509"/>
          <a:stretch>
            <a:fillRect/>
          </a:stretch>
        </p:blipFill>
        <p:spPr bwMode="auto">
          <a:xfrm>
            <a:off x="4648200" y="2187575"/>
            <a:ext cx="4222750" cy="3146425"/>
          </a:xfrm>
          <a:prstGeom prst="rect">
            <a:avLst/>
          </a:prstGeom>
          <a:noFill/>
          <a:ln w="9525">
            <a:noFill/>
            <a:miter lim="800000"/>
            <a:headEnd/>
            <a:tailEnd/>
          </a:ln>
        </p:spPr>
      </p:pic>
      <p:sp>
        <p:nvSpPr>
          <p:cNvPr id="47116" name="Text Box 13"/>
          <p:cNvSpPr txBox="1">
            <a:spLocks noChangeArrowheads="1"/>
          </p:cNvSpPr>
          <p:nvPr/>
        </p:nvSpPr>
        <p:spPr bwMode="auto">
          <a:xfrm>
            <a:off x="7146925" y="3335338"/>
            <a:ext cx="1768475" cy="701675"/>
          </a:xfrm>
          <a:prstGeom prst="rect">
            <a:avLst/>
          </a:prstGeom>
          <a:noFill/>
          <a:ln w="9525">
            <a:noFill/>
            <a:miter lim="800000"/>
            <a:headEnd/>
            <a:tailEnd/>
          </a:ln>
        </p:spPr>
        <p:txBody>
          <a:bodyPr>
            <a:spAutoFit/>
          </a:bodyPr>
          <a:lstStyle/>
          <a:p>
            <a:r>
              <a:rPr lang="en-US" sz="1000" b="1"/>
              <a:t>4) A more consistent intensity increase is apparent after adjusting for decreased frequency</a:t>
            </a:r>
          </a:p>
        </p:txBody>
      </p:sp>
      <p:sp>
        <p:nvSpPr>
          <p:cNvPr id="47117" name="Line 14"/>
          <p:cNvSpPr>
            <a:spLocks noChangeShapeType="1"/>
          </p:cNvSpPr>
          <p:nvPr/>
        </p:nvSpPr>
        <p:spPr bwMode="auto">
          <a:xfrm flipH="1">
            <a:off x="6705600" y="3733800"/>
            <a:ext cx="457200" cy="152400"/>
          </a:xfrm>
          <a:prstGeom prst="line">
            <a:avLst/>
          </a:prstGeom>
          <a:noFill/>
          <a:ln w="9525">
            <a:solidFill>
              <a:schemeClr val="tx1"/>
            </a:solidFill>
            <a:round/>
            <a:headEnd/>
            <a:tailEnd type="triangle" w="med" len="med"/>
          </a:ln>
        </p:spPr>
        <p:txBody>
          <a:bodyPr/>
          <a:lstStyle/>
          <a:p>
            <a:endParaRPr lang="en-US"/>
          </a:p>
        </p:txBody>
      </p:sp>
      <p:sp>
        <p:nvSpPr>
          <p:cNvPr id="47118" name="Text Box 5"/>
          <p:cNvSpPr txBox="1">
            <a:spLocks noChangeArrowheads="1"/>
          </p:cNvSpPr>
          <p:nvPr/>
        </p:nvSpPr>
        <p:spPr bwMode="auto">
          <a:xfrm>
            <a:off x="2819400" y="2971800"/>
            <a:ext cx="1844675" cy="701675"/>
          </a:xfrm>
          <a:prstGeom prst="rect">
            <a:avLst/>
          </a:prstGeom>
          <a:noFill/>
          <a:ln w="9525">
            <a:noFill/>
            <a:miter lim="800000"/>
            <a:headEnd/>
            <a:tailEnd/>
          </a:ln>
        </p:spPr>
        <p:txBody>
          <a:bodyPr>
            <a:spAutoFit/>
          </a:bodyPr>
          <a:lstStyle/>
          <a:p>
            <a:r>
              <a:rPr lang="en-US" sz="1000" b="1"/>
              <a:t>2) Increased frequency and intensity of the strongest hurricanes</a:t>
            </a:r>
          </a:p>
          <a:p>
            <a:r>
              <a:rPr lang="en-US" sz="1000" b="1"/>
              <a:t>(5 </a:t>
            </a:r>
            <a:r>
              <a:rPr lang="en-US" sz="1000" b="1">
                <a:sym typeface="Wingdings" pitchFamily="2" charset="2"/>
              </a:rPr>
              <a:t> 12)</a:t>
            </a:r>
            <a:endParaRPr lang="en-US" sz="1000" b="1"/>
          </a:p>
        </p:txBody>
      </p:sp>
      <p:sp>
        <p:nvSpPr>
          <p:cNvPr id="47119" name="Rectangle 15"/>
          <p:cNvSpPr>
            <a:spLocks noChangeArrowheads="1"/>
          </p:cNvSpPr>
          <p:nvPr/>
        </p:nvSpPr>
        <p:spPr bwMode="auto">
          <a:xfrm>
            <a:off x="5486400" y="6324600"/>
            <a:ext cx="2994025" cy="244475"/>
          </a:xfrm>
          <a:prstGeom prst="rect">
            <a:avLst/>
          </a:prstGeom>
          <a:noFill/>
          <a:ln w="9525">
            <a:noFill/>
            <a:miter lim="800000"/>
            <a:headEnd/>
            <a:tailEnd/>
          </a:ln>
        </p:spPr>
        <p:txBody>
          <a:bodyPr wrap="none">
            <a:spAutoFit/>
          </a:bodyPr>
          <a:lstStyle/>
          <a:p>
            <a:r>
              <a:rPr lang="en-US" sz="1000"/>
              <a:t>Source:  Knutson et al., </a:t>
            </a:r>
            <a:r>
              <a:rPr lang="en-US" sz="1000" i="1"/>
              <a:t>2008</a:t>
            </a:r>
            <a:r>
              <a:rPr lang="en-US" sz="1000"/>
              <a:t>, Nature Geoscience.</a:t>
            </a:r>
          </a:p>
        </p:txBody>
      </p:sp>
      <p:sp>
        <p:nvSpPr>
          <p:cNvPr id="47120" name="Text Box 16"/>
          <p:cNvSpPr txBox="1">
            <a:spLocks noChangeArrowheads="1"/>
          </p:cNvSpPr>
          <p:nvPr/>
        </p:nvSpPr>
        <p:spPr bwMode="auto">
          <a:xfrm>
            <a:off x="8518525" y="112713"/>
            <a:ext cx="438150" cy="366712"/>
          </a:xfrm>
          <a:prstGeom prst="rect">
            <a:avLst/>
          </a:prstGeom>
          <a:noFill/>
          <a:ln w="9525">
            <a:noFill/>
            <a:miter lim="800000"/>
            <a:headEnd/>
            <a:tailEnd/>
          </a:ln>
        </p:spPr>
        <p:txBody>
          <a:bodyPr wrap="none">
            <a:spAutoFit/>
          </a:bodyPr>
          <a:lstStyle/>
          <a:p>
            <a:fld id="{986EC92F-012E-422E-B073-6005ADFE154D}" type="slidenum">
              <a:rPr lang="en-US"/>
              <a:pPr/>
              <a:t>30</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precip_with_diff"/>
          <p:cNvPicPr>
            <a:picLocks noChangeAspect="1" noChangeArrowheads="1"/>
          </p:cNvPicPr>
          <p:nvPr/>
        </p:nvPicPr>
        <p:blipFill>
          <a:blip r:embed="rId2" cstate="print"/>
          <a:srcRect t="12550"/>
          <a:stretch>
            <a:fillRect/>
          </a:stretch>
        </p:blipFill>
        <p:spPr bwMode="auto">
          <a:xfrm>
            <a:off x="685800" y="1570038"/>
            <a:ext cx="7542213" cy="5095875"/>
          </a:xfrm>
          <a:prstGeom prst="rect">
            <a:avLst/>
          </a:prstGeom>
          <a:noFill/>
          <a:ln w="9525">
            <a:noFill/>
            <a:miter lim="800000"/>
            <a:headEnd/>
            <a:tailEnd/>
          </a:ln>
        </p:spPr>
      </p:pic>
      <p:sp>
        <p:nvSpPr>
          <p:cNvPr id="44035" name="Text Box 3"/>
          <p:cNvSpPr txBox="1">
            <a:spLocks noChangeArrowheads="1"/>
          </p:cNvSpPr>
          <p:nvPr/>
        </p:nvSpPr>
        <p:spPr bwMode="auto">
          <a:xfrm>
            <a:off x="1431925" y="188913"/>
            <a:ext cx="6492875" cy="915987"/>
          </a:xfrm>
          <a:prstGeom prst="rect">
            <a:avLst/>
          </a:prstGeom>
          <a:noFill/>
          <a:ln w="9525">
            <a:noFill/>
            <a:miter lim="800000"/>
            <a:headEnd/>
            <a:tailEnd/>
          </a:ln>
        </p:spPr>
        <p:txBody>
          <a:bodyPr>
            <a:spAutoFit/>
          </a:bodyPr>
          <a:lstStyle/>
          <a:p>
            <a:r>
              <a:rPr lang="en-US"/>
              <a:t>The new model simulates increased hurricane rainfall rates in the warmer climate (late 21</a:t>
            </a:r>
            <a:r>
              <a:rPr lang="en-US" baseline="30000"/>
              <a:t>st</a:t>
            </a:r>
            <a:r>
              <a:rPr lang="en-US"/>
              <a:t> century, A1B scenario) …consistent with previous studies…</a:t>
            </a:r>
          </a:p>
        </p:txBody>
      </p:sp>
      <p:sp>
        <p:nvSpPr>
          <p:cNvPr id="44036" name="Text Box 4"/>
          <p:cNvSpPr txBox="1">
            <a:spLocks noChangeArrowheads="1"/>
          </p:cNvSpPr>
          <p:nvPr/>
        </p:nvSpPr>
        <p:spPr bwMode="auto">
          <a:xfrm>
            <a:off x="6692900" y="3979863"/>
            <a:ext cx="184150" cy="274637"/>
          </a:xfrm>
          <a:prstGeom prst="rect">
            <a:avLst/>
          </a:prstGeom>
          <a:solidFill>
            <a:schemeClr val="bg1"/>
          </a:solidFill>
          <a:ln w="9525">
            <a:noFill/>
            <a:miter lim="800000"/>
            <a:headEnd/>
            <a:tailEnd/>
          </a:ln>
        </p:spPr>
        <p:txBody>
          <a:bodyPr wrap="none">
            <a:spAutoFit/>
          </a:bodyPr>
          <a:lstStyle/>
          <a:p>
            <a:endParaRPr lang="en-US" sz="1200"/>
          </a:p>
        </p:txBody>
      </p:sp>
      <p:sp>
        <p:nvSpPr>
          <p:cNvPr id="44037" name="Text Box 5"/>
          <p:cNvSpPr txBox="1">
            <a:spLocks noChangeArrowheads="1"/>
          </p:cNvSpPr>
          <p:nvPr/>
        </p:nvSpPr>
        <p:spPr bwMode="auto">
          <a:xfrm>
            <a:off x="2286000" y="1371600"/>
            <a:ext cx="2190750" cy="274638"/>
          </a:xfrm>
          <a:prstGeom prst="rect">
            <a:avLst/>
          </a:prstGeom>
          <a:solidFill>
            <a:schemeClr val="bg1"/>
          </a:solidFill>
          <a:ln w="9525">
            <a:noFill/>
            <a:miter lim="800000"/>
            <a:headEnd/>
            <a:tailEnd/>
          </a:ln>
        </p:spPr>
        <p:txBody>
          <a:bodyPr wrap="none">
            <a:spAutoFit/>
          </a:bodyPr>
          <a:lstStyle/>
          <a:p>
            <a:r>
              <a:rPr lang="en-US" sz="1200" b="1"/>
              <a:t>     Present Climate               </a:t>
            </a:r>
          </a:p>
        </p:txBody>
      </p:sp>
      <p:sp>
        <p:nvSpPr>
          <p:cNvPr id="44038" name="Text Box 6"/>
          <p:cNvSpPr txBox="1">
            <a:spLocks noChangeArrowheads="1"/>
          </p:cNvSpPr>
          <p:nvPr/>
        </p:nvSpPr>
        <p:spPr bwMode="auto">
          <a:xfrm>
            <a:off x="4916488" y="1371600"/>
            <a:ext cx="2398712" cy="274638"/>
          </a:xfrm>
          <a:prstGeom prst="rect">
            <a:avLst/>
          </a:prstGeom>
          <a:solidFill>
            <a:schemeClr val="bg1"/>
          </a:solidFill>
          <a:ln w="9525">
            <a:noFill/>
            <a:miter lim="800000"/>
            <a:headEnd/>
            <a:tailEnd/>
          </a:ln>
        </p:spPr>
        <p:txBody>
          <a:bodyPr wrap="none">
            <a:spAutoFit/>
          </a:bodyPr>
          <a:lstStyle/>
          <a:p>
            <a:r>
              <a:rPr lang="en-US" sz="1200" b="1"/>
              <a:t>       Warm Climate                     </a:t>
            </a:r>
          </a:p>
        </p:txBody>
      </p:sp>
      <p:sp>
        <p:nvSpPr>
          <p:cNvPr id="44039" name="Text Box 7"/>
          <p:cNvSpPr txBox="1">
            <a:spLocks noChangeArrowheads="1"/>
          </p:cNvSpPr>
          <p:nvPr/>
        </p:nvSpPr>
        <p:spPr bwMode="auto">
          <a:xfrm>
            <a:off x="1905000" y="3763963"/>
            <a:ext cx="2517775" cy="274637"/>
          </a:xfrm>
          <a:prstGeom prst="rect">
            <a:avLst/>
          </a:prstGeom>
          <a:solidFill>
            <a:schemeClr val="bg1"/>
          </a:solidFill>
          <a:ln w="9525">
            <a:noFill/>
            <a:miter lim="800000"/>
            <a:headEnd/>
            <a:tailEnd/>
          </a:ln>
        </p:spPr>
        <p:txBody>
          <a:bodyPr wrap="none">
            <a:spAutoFit/>
          </a:bodyPr>
          <a:lstStyle/>
          <a:p>
            <a:r>
              <a:rPr lang="en-US" sz="1200" b="1"/>
              <a:t>Warm Climate – Present Climate</a:t>
            </a:r>
          </a:p>
        </p:txBody>
      </p:sp>
      <p:sp>
        <p:nvSpPr>
          <p:cNvPr id="44040" name="Text Box 8"/>
          <p:cNvSpPr txBox="1">
            <a:spLocks noChangeArrowheads="1"/>
          </p:cNvSpPr>
          <p:nvPr/>
        </p:nvSpPr>
        <p:spPr bwMode="auto">
          <a:xfrm>
            <a:off x="7315200" y="1981200"/>
            <a:ext cx="1522413" cy="549275"/>
          </a:xfrm>
          <a:prstGeom prst="rect">
            <a:avLst/>
          </a:prstGeom>
          <a:noFill/>
          <a:ln w="9525">
            <a:noFill/>
            <a:miter lim="800000"/>
            <a:headEnd/>
            <a:tailEnd/>
          </a:ln>
        </p:spPr>
        <p:txBody>
          <a:bodyPr>
            <a:spAutoFit/>
          </a:bodyPr>
          <a:lstStyle/>
          <a:p>
            <a:r>
              <a:rPr lang="en-US" sz="1600"/>
              <a:t>Rainfall Rates </a:t>
            </a:r>
            <a:r>
              <a:rPr lang="en-US" sz="1400"/>
              <a:t>(mm/day)</a:t>
            </a:r>
          </a:p>
        </p:txBody>
      </p:sp>
      <p:sp>
        <p:nvSpPr>
          <p:cNvPr id="44041" name="Text Box 13"/>
          <p:cNvSpPr txBox="1">
            <a:spLocks noChangeArrowheads="1"/>
          </p:cNvSpPr>
          <p:nvPr/>
        </p:nvSpPr>
        <p:spPr bwMode="auto">
          <a:xfrm>
            <a:off x="5486400" y="4397375"/>
            <a:ext cx="2625725" cy="1165225"/>
          </a:xfrm>
          <a:prstGeom prst="rect">
            <a:avLst/>
          </a:prstGeom>
          <a:noFill/>
          <a:ln w="9525">
            <a:solidFill>
              <a:schemeClr val="tx1"/>
            </a:solidFill>
            <a:miter lim="800000"/>
            <a:headEnd/>
            <a:tailEnd/>
          </a:ln>
        </p:spPr>
        <p:txBody>
          <a:bodyPr wrap="none">
            <a:spAutoFit/>
          </a:bodyPr>
          <a:lstStyle/>
          <a:p>
            <a:pPr eaLnBrk="1" hangingPunct="1"/>
            <a:r>
              <a:rPr lang="en-US" sz="1400" b="1" u="sng"/>
              <a:t>Avg. Rainfall Rate Increases</a:t>
            </a:r>
            <a:r>
              <a:rPr lang="en-US" sz="1400" b="1"/>
              <a:t>:</a:t>
            </a:r>
          </a:p>
          <a:p>
            <a:pPr eaLnBrk="1" hangingPunct="1"/>
            <a:r>
              <a:rPr lang="en-US" sz="1400" b="1"/>
              <a:t>  50 km radius:   +37%</a:t>
            </a:r>
          </a:p>
          <a:p>
            <a:pPr eaLnBrk="1" hangingPunct="1"/>
            <a:r>
              <a:rPr lang="en-US" sz="1400" b="1"/>
              <a:t>100 km radius:   +23%</a:t>
            </a:r>
          </a:p>
          <a:p>
            <a:pPr eaLnBrk="1" hangingPunct="1"/>
            <a:r>
              <a:rPr lang="en-US" sz="1400" b="1"/>
              <a:t>150 km radius:   +17%</a:t>
            </a:r>
          </a:p>
          <a:p>
            <a:pPr eaLnBrk="1" hangingPunct="1"/>
            <a:r>
              <a:rPr lang="en-US" sz="1400" b="1"/>
              <a:t>400 km radius:   +10%</a:t>
            </a:r>
          </a:p>
        </p:txBody>
      </p:sp>
      <p:sp>
        <p:nvSpPr>
          <p:cNvPr id="44042" name="Text Box 16"/>
          <p:cNvSpPr txBox="1">
            <a:spLocks noChangeArrowheads="1"/>
          </p:cNvSpPr>
          <p:nvPr/>
        </p:nvSpPr>
        <p:spPr bwMode="auto">
          <a:xfrm>
            <a:off x="5149850" y="6096000"/>
            <a:ext cx="2393950" cy="304800"/>
          </a:xfrm>
          <a:prstGeom prst="rect">
            <a:avLst/>
          </a:prstGeom>
          <a:noFill/>
          <a:ln w="9525">
            <a:noFill/>
            <a:miter lim="800000"/>
            <a:headEnd/>
            <a:tailEnd/>
          </a:ln>
        </p:spPr>
        <p:txBody>
          <a:bodyPr wrap="none">
            <a:spAutoFit/>
          </a:bodyPr>
          <a:lstStyle/>
          <a:p>
            <a:r>
              <a:rPr lang="en-US" sz="1400" b="1"/>
              <a:t>Average Warming:  1.72</a:t>
            </a:r>
            <a:r>
              <a:rPr lang="en-US" sz="1400" b="1" baseline="30000"/>
              <a:t>o</a:t>
            </a:r>
            <a:r>
              <a:rPr lang="en-US" sz="1400" b="1"/>
              <a:t>C</a:t>
            </a:r>
          </a:p>
        </p:txBody>
      </p:sp>
      <p:sp>
        <p:nvSpPr>
          <p:cNvPr id="44043" name="Rectangle 17"/>
          <p:cNvSpPr>
            <a:spLocks noChangeArrowheads="1"/>
          </p:cNvSpPr>
          <p:nvPr/>
        </p:nvSpPr>
        <p:spPr bwMode="auto">
          <a:xfrm>
            <a:off x="609600" y="6477000"/>
            <a:ext cx="2994025" cy="244475"/>
          </a:xfrm>
          <a:prstGeom prst="rect">
            <a:avLst/>
          </a:prstGeom>
          <a:noFill/>
          <a:ln w="9525">
            <a:noFill/>
            <a:miter lim="800000"/>
            <a:headEnd/>
            <a:tailEnd/>
          </a:ln>
        </p:spPr>
        <p:txBody>
          <a:bodyPr wrap="none">
            <a:spAutoFit/>
          </a:bodyPr>
          <a:lstStyle/>
          <a:p>
            <a:r>
              <a:rPr lang="en-US" sz="1000"/>
              <a:t>Source:  Knutson et al., </a:t>
            </a:r>
            <a:r>
              <a:rPr lang="en-US" sz="1000" i="1"/>
              <a:t>2008</a:t>
            </a:r>
            <a:r>
              <a:rPr lang="en-US" sz="1000"/>
              <a:t>, </a:t>
            </a:r>
            <a:r>
              <a:rPr lang="en-US" sz="1000" i="1"/>
              <a:t>Nature Geoscience</a:t>
            </a:r>
            <a:r>
              <a:rPr lang="en-US" sz="1000"/>
              <a:t>.</a:t>
            </a:r>
          </a:p>
        </p:txBody>
      </p:sp>
      <p:sp>
        <p:nvSpPr>
          <p:cNvPr id="44044" name="Text Box 18"/>
          <p:cNvSpPr txBox="1">
            <a:spLocks noChangeArrowheads="1"/>
          </p:cNvSpPr>
          <p:nvPr/>
        </p:nvSpPr>
        <p:spPr bwMode="auto">
          <a:xfrm>
            <a:off x="8518525" y="36513"/>
            <a:ext cx="438150" cy="366712"/>
          </a:xfrm>
          <a:prstGeom prst="rect">
            <a:avLst/>
          </a:prstGeom>
          <a:noFill/>
          <a:ln w="9525">
            <a:noFill/>
            <a:miter lim="800000"/>
            <a:headEnd/>
            <a:tailEnd/>
          </a:ln>
        </p:spPr>
        <p:txBody>
          <a:bodyPr wrap="none">
            <a:spAutoFit/>
          </a:bodyPr>
          <a:lstStyle/>
          <a:p>
            <a:fld id="{4F709E32-21C1-4C3A-B5B9-23546297A0E5}" type="slidenum">
              <a:rPr lang="en-US"/>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3"/>
          <p:cNvSpPr txBox="1">
            <a:spLocks noChangeArrowheads="1"/>
          </p:cNvSpPr>
          <p:nvPr/>
        </p:nvSpPr>
        <p:spPr bwMode="auto">
          <a:xfrm>
            <a:off x="1127125" y="381000"/>
            <a:ext cx="6645275" cy="1190625"/>
          </a:xfrm>
          <a:prstGeom prst="rect">
            <a:avLst/>
          </a:prstGeom>
          <a:noFill/>
          <a:ln w="9525">
            <a:noFill/>
            <a:miter lim="800000"/>
            <a:headEnd/>
            <a:tailEnd/>
          </a:ln>
        </p:spPr>
        <p:txBody>
          <a:bodyPr>
            <a:spAutoFit/>
          </a:bodyPr>
          <a:lstStyle/>
          <a:p>
            <a:r>
              <a:rPr lang="en-US"/>
              <a:t>The control model reproduces the observed close relationship between SST and hurricane frequency (1980-2006), but this statistical relationship </a:t>
            </a:r>
            <a:r>
              <a:rPr lang="en-US" u="sng"/>
              <a:t>does not hold</a:t>
            </a:r>
            <a:r>
              <a:rPr lang="en-US"/>
              <a:t> for future human-caused warming in the model.</a:t>
            </a:r>
          </a:p>
        </p:txBody>
      </p:sp>
      <p:sp>
        <p:nvSpPr>
          <p:cNvPr id="43011" name="Text Box 4"/>
          <p:cNvSpPr txBox="1">
            <a:spLocks noChangeArrowheads="1"/>
          </p:cNvSpPr>
          <p:nvPr/>
        </p:nvSpPr>
        <p:spPr bwMode="auto">
          <a:xfrm>
            <a:off x="5486400" y="4800600"/>
            <a:ext cx="3124200" cy="1165225"/>
          </a:xfrm>
          <a:prstGeom prst="rect">
            <a:avLst/>
          </a:prstGeom>
          <a:solidFill>
            <a:schemeClr val="accent1"/>
          </a:solidFill>
          <a:ln w="9525">
            <a:solidFill>
              <a:schemeClr val="tx1"/>
            </a:solidFill>
            <a:miter lim="800000"/>
            <a:headEnd/>
            <a:tailEnd/>
          </a:ln>
        </p:spPr>
        <p:txBody>
          <a:bodyPr>
            <a:spAutoFit/>
          </a:bodyPr>
          <a:lstStyle/>
          <a:p>
            <a:r>
              <a:rPr lang="en-US" sz="1400" b="1"/>
              <a:t>Hurricane frequency actually </a:t>
            </a:r>
            <a:r>
              <a:rPr lang="en-US" sz="1400" b="1" i="1"/>
              <a:t>decreases</a:t>
            </a:r>
            <a:r>
              <a:rPr lang="en-US" sz="1400" b="1"/>
              <a:t> by 18% in the warm climate case… although the model does not simulate hurricanes as intense as observed.  </a:t>
            </a:r>
          </a:p>
        </p:txBody>
      </p:sp>
      <p:sp>
        <p:nvSpPr>
          <p:cNvPr id="43012" name="Text Box 5"/>
          <p:cNvSpPr txBox="1">
            <a:spLocks noChangeArrowheads="1"/>
          </p:cNvSpPr>
          <p:nvPr/>
        </p:nvSpPr>
        <p:spPr bwMode="auto">
          <a:xfrm>
            <a:off x="527050" y="6172200"/>
            <a:ext cx="7778750" cy="304800"/>
          </a:xfrm>
          <a:prstGeom prst="rect">
            <a:avLst/>
          </a:prstGeom>
          <a:noFill/>
          <a:ln w="9525">
            <a:noFill/>
            <a:miter lim="800000"/>
            <a:headEnd/>
            <a:tailEnd/>
          </a:ln>
        </p:spPr>
        <p:txBody>
          <a:bodyPr wrap="none">
            <a:spAutoFit/>
          </a:bodyPr>
          <a:lstStyle/>
          <a:p>
            <a:pPr eaLnBrk="1" hangingPunct="1"/>
            <a:r>
              <a:rPr lang="en-US" sz="1400"/>
              <a:t>Lesson:  Caution using correlations from the present climate to make future climate projections…</a:t>
            </a:r>
          </a:p>
        </p:txBody>
      </p:sp>
      <p:pic>
        <p:nvPicPr>
          <p:cNvPr id="43013" name="Picture 6" descr="sst_hur_wobs"/>
          <p:cNvPicPr>
            <a:picLocks noChangeAspect="1" noChangeArrowheads="1"/>
          </p:cNvPicPr>
          <p:nvPr/>
        </p:nvPicPr>
        <p:blipFill>
          <a:blip r:embed="rId2" cstate="print"/>
          <a:srcRect t="31372" b="23529"/>
          <a:stretch>
            <a:fillRect/>
          </a:stretch>
        </p:blipFill>
        <p:spPr bwMode="auto">
          <a:xfrm>
            <a:off x="76200" y="1571625"/>
            <a:ext cx="9050338" cy="3152775"/>
          </a:xfrm>
          <a:prstGeom prst="rect">
            <a:avLst/>
          </a:prstGeom>
          <a:noFill/>
          <a:ln w="9525">
            <a:noFill/>
            <a:miter lim="800000"/>
            <a:headEnd/>
            <a:tailEnd/>
          </a:ln>
        </p:spPr>
      </p:pic>
      <p:sp>
        <p:nvSpPr>
          <p:cNvPr id="43014" name="Text Box 7"/>
          <p:cNvSpPr txBox="1">
            <a:spLocks noChangeArrowheads="1"/>
          </p:cNvSpPr>
          <p:nvPr/>
        </p:nvSpPr>
        <p:spPr bwMode="auto">
          <a:xfrm>
            <a:off x="593725" y="6510338"/>
            <a:ext cx="3719513" cy="274637"/>
          </a:xfrm>
          <a:prstGeom prst="rect">
            <a:avLst/>
          </a:prstGeom>
          <a:noFill/>
          <a:ln w="9525">
            <a:noFill/>
            <a:miter lim="800000"/>
            <a:headEnd/>
            <a:tailEnd/>
          </a:ln>
        </p:spPr>
        <p:txBody>
          <a:bodyPr wrap="none">
            <a:spAutoFit/>
          </a:bodyPr>
          <a:lstStyle/>
          <a:p>
            <a:r>
              <a:rPr lang="en-US" sz="1200"/>
              <a:t>Source:  Knutson et al., Nature Geoscience (2008).  </a:t>
            </a:r>
          </a:p>
        </p:txBody>
      </p:sp>
      <p:sp>
        <p:nvSpPr>
          <p:cNvPr id="43015" name="Text Box 8"/>
          <p:cNvSpPr txBox="1">
            <a:spLocks noChangeArrowheads="1"/>
          </p:cNvSpPr>
          <p:nvPr/>
        </p:nvSpPr>
        <p:spPr bwMode="auto">
          <a:xfrm>
            <a:off x="8518525" y="36513"/>
            <a:ext cx="438150" cy="366712"/>
          </a:xfrm>
          <a:prstGeom prst="rect">
            <a:avLst/>
          </a:prstGeom>
          <a:noFill/>
          <a:ln w="9525">
            <a:noFill/>
            <a:miter lim="800000"/>
            <a:headEnd/>
            <a:tailEnd/>
          </a:ln>
        </p:spPr>
        <p:txBody>
          <a:bodyPr wrap="none">
            <a:spAutoFit/>
          </a:bodyPr>
          <a:lstStyle/>
          <a:p>
            <a:fld id="{FD1BE583-3549-4582-BDC2-C8BAB77D9B55}" type="slidenum">
              <a:rPr lang="en-US"/>
              <a:pPr/>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srcRect/>
          <a:stretch>
            <a:fillRect/>
          </a:stretch>
        </p:blipFill>
        <p:spPr bwMode="auto">
          <a:xfrm>
            <a:off x="2124075" y="838200"/>
            <a:ext cx="5434013" cy="5392738"/>
          </a:xfrm>
          <a:prstGeom prst="rect">
            <a:avLst/>
          </a:prstGeom>
          <a:noFill/>
          <a:ln w="9525">
            <a:noFill/>
            <a:miter lim="800000"/>
            <a:headEnd/>
            <a:tailEnd/>
          </a:ln>
        </p:spPr>
      </p:pic>
      <p:sp>
        <p:nvSpPr>
          <p:cNvPr id="59395" name="Rectangle 2"/>
          <p:cNvSpPr>
            <a:spLocks noChangeArrowheads="1"/>
          </p:cNvSpPr>
          <p:nvPr/>
        </p:nvSpPr>
        <p:spPr bwMode="auto">
          <a:xfrm>
            <a:off x="457200" y="228600"/>
            <a:ext cx="8458200" cy="738664"/>
          </a:xfrm>
          <a:prstGeom prst="rect">
            <a:avLst/>
          </a:prstGeom>
          <a:noFill/>
          <a:ln w="9525">
            <a:noFill/>
            <a:miter lim="800000"/>
            <a:headEnd/>
            <a:tailEnd/>
          </a:ln>
        </p:spPr>
        <p:txBody>
          <a:bodyPr wrap="square">
            <a:spAutoFit/>
          </a:bodyPr>
          <a:lstStyle/>
          <a:p>
            <a:pPr algn="ctr"/>
            <a:r>
              <a:rPr lang="en-US" sz="2400" dirty="0" smtClean="0"/>
              <a:t> GFDL  HIRAM </a:t>
            </a:r>
            <a:r>
              <a:rPr lang="en-US" sz="2400" dirty="0"/>
              <a:t>50km </a:t>
            </a:r>
            <a:r>
              <a:rPr lang="en-US" sz="2400" dirty="0" smtClean="0"/>
              <a:t>grid global model:</a:t>
            </a:r>
            <a:r>
              <a:rPr lang="en-US" dirty="0" smtClean="0"/>
              <a:t> </a:t>
            </a:r>
          </a:p>
          <a:p>
            <a:pPr algn="ctr"/>
            <a:r>
              <a:rPr lang="en-US" dirty="0" smtClean="0"/>
              <a:t>Simulated </a:t>
            </a:r>
            <a:r>
              <a:rPr lang="en-US" dirty="0" err="1" smtClean="0"/>
              <a:t>vs</a:t>
            </a:r>
            <a:r>
              <a:rPr lang="en-US" dirty="0" smtClean="0"/>
              <a:t> Observed Tropical Storm Tracks (1981-2005)</a:t>
            </a:r>
            <a:endParaRPr lang="en-US" dirty="0"/>
          </a:p>
        </p:txBody>
      </p:sp>
      <p:sp>
        <p:nvSpPr>
          <p:cNvPr id="59396" name="Rectangle 3"/>
          <p:cNvSpPr>
            <a:spLocks noChangeArrowheads="1"/>
          </p:cNvSpPr>
          <p:nvPr/>
        </p:nvSpPr>
        <p:spPr bwMode="auto">
          <a:xfrm>
            <a:off x="533400" y="6400800"/>
            <a:ext cx="4572000" cy="276225"/>
          </a:xfrm>
          <a:prstGeom prst="rect">
            <a:avLst/>
          </a:prstGeom>
          <a:noFill/>
          <a:ln w="9525">
            <a:noFill/>
            <a:miter lim="800000"/>
            <a:headEnd/>
            <a:tailEnd/>
          </a:ln>
        </p:spPr>
        <p:txBody>
          <a:bodyPr>
            <a:spAutoFit/>
          </a:bodyPr>
          <a:lstStyle/>
          <a:p>
            <a:r>
              <a:rPr lang="en-US" sz="1200" dirty="0"/>
              <a:t>Source:  Zhao et al. J. </a:t>
            </a:r>
            <a:r>
              <a:rPr lang="en-US" sz="1200" dirty="0" smtClean="0"/>
              <a:t>Climate (2009</a:t>
            </a:r>
            <a:r>
              <a:rPr lang="en-US" sz="1200" dirty="0"/>
              <a:t>)</a:t>
            </a:r>
          </a:p>
        </p:txBody>
      </p:sp>
      <p:sp>
        <p:nvSpPr>
          <p:cNvPr id="5" name="Slide Number Placeholder 4"/>
          <p:cNvSpPr>
            <a:spLocks noGrp="1"/>
          </p:cNvSpPr>
          <p:nvPr>
            <p:ph type="sldNum" sz="quarter" idx="12"/>
          </p:nvPr>
        </p:nvSpPr>
        <p:spPr>
          <a:xfrm>
            <a:off x="6781800" y="0"/>
            <a:ext cx="2133600" cy="476250"/>
          </a:xfrm>
        </p:spPr>
        <p:txBody>
          <a:bodyPr/>
          <a:lstStyle/>
          <a:p>
            <a:pPr>
              <a:defRPr/>
            </a:pPr>
            <a:fld id="{5F023278-FEA1-455D-895D-8513FD785F75}" type="slidenum">
              <a:rPr lang="en-US" smtClean="0"/>
              <a:pPr>
                <a:defRPr/>
              </a:pPr>
              <a:t>33</a:t>
            </a:fld>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762000" y="228600"/>
            <a:ext cx="7772400" cy="533400"/>
          </a:xfrm>
        </p:spPr>
        <p:txBody>
          <a:bodyPr>
            <a:normAutofit fontScale="90000"/>
          </a:bodyPr>
          <a:lstStyle/>
          <a:p>
            <a:pPr eaLnBrk="1" hangingPunct="1"/>
            <a:r>
              <a:rPr lang="en-US" sz="2400" b="1" dirty="0" smtClean="0"/>
              <a:t>Tropical cyclone activity:  Late 21</a:t>
            </a:r>
            <a:r>
              <a:rPr lang="en-US" sz="2400" b="1" baseline="30000" dirty="0" smtClean="0"/>
              <a:t>st</a:t>
            </a:r>
            <a:r>
              <a:rPr lang="en-US" sz="2400" b="1" dirty="0" smtClean="0"/>
              <a:t> century projected changes</a:t>
            </a:r>
          </a:p>
        </p:txBody>
      </p:sp>
      <p:sp>
        <p:nvSpPr>
          <p:cNvPr id="63491" name="Text Box 3"/>
          <p:cNvSpPr txBox="1">
            <a:spLocks noChangeArrowheads="1"/>
          </p:cNvSpPr>
          <p:nvPr/>
        </p:nvSpPr>
        <p:spPr bwMode="auto">
          <a:xfrm>
            <a:off x="1066800" y="822325"/>
            <a:ext cx="8229600" cy="369332"/>
          </a:xfrm>
          <a:prstGeom prst="rect">
            <a:avLst/>
          </a:prstGeom>
          <a:noFill/>
          <a:ln w="9525">
            <a:noFill/>
            <a:miter lim="800000"/>
            <a:headEnd/>
            <a:tailEnd/>
          </a:ln>
        </p:spPr>
        <p:txBody>
          <a:bodyPr>
            <a:spAutoFit/>
          </a:bodyPr>
          <a:lstStyle/>
          <a:p>
            <a:pPr>
              <a:spcBef>
                <a:spcPct val="50000"/>
              </a:spcBef>
            </a:pPr>
            <a:r>
              <a:rPr lang="en-US" dirty="0">
                <a:ea typeface="ＭＳ Ｐゴシック" pitchFamily="34" charset="-128"/>
              </a:rPr>
              <a:t>GFDL 50-km HIRAM, using four </a:t>
            </a:r>
            <a:r>
              <a:rPr lang="en-US" dirty="0" smtClean="0">
                <a:ea typeface="ＭＳ Ｐゴシック" pitchFamily="34" charset="-128"/>
              </a:rPr>
              <a:t> CMIP3-based projections of </a:t>
            </a:r>
            <a:r>
              <a:rPr lang="en-US" dirty="0">
                <a:ea typeface="ＭＳ Ｐゴシック" pitchFamily="34" charset="-128"/>
              </a:rPr>
              <a:t>SSTs.</a:t>
            </a:r>
          </a:p>
        </p:txBody>
      </p:sp>
      <p:sp>
        <p:nvSpPr>
          <p:cNvPr id="63492" name="Text Box 4"/>
          <p:cNvSpPr txBox="1">
            <a:spLocks noChangeArrowheads="1"/>
          </p:cNvSpPr>
          <p:nvPr/>
        </p:nvSpPr>
        <p:spPr bwMode="auto">
          <a:xfrm>
            <a:off x="1066800" y="4556125"/>
            <a:ext cx="2887663" cy="701675"/>
          </a:xfrm>
          <a:prstGeom prst="rect">
            <a:avLst/>
          </a:prstGeom>
          <a:noFill/>
          <a:ln w="9525">
            <a:noFill/>
            <a:miter lim="800000"/>
            <a:headEnd/>
            <a:tailEnd/>
          </a:ln>
        </p:spPr>
        <p:txBody>
          <a:bodyPr wrap="none">
            <a:spAutoFit/>
          </a:bodyPr>
          <a:lstStyle/>
          <a:p>
            <a:r>
              <a:rPr lang="en-US" sz="2000" b="1">
                <a:solidFill>
                  <a:srgbClr val="800000"/>
                </a:solidFill>
                <a:ea typeface="ＭＳ Ｐゴシック" pitchFamily="34" charset="-128"/>
              </a:rPr>
              <a:t>Red</a:t>
            </a:r>
            <a:r>
              <a:rPr lang="en-US" sz="2000" b="1">
                <a:ea typeface="ＭＳ Ｐゴシック" pitchFamily="34" charset="-128"/>
              </a:rPr>
              <a:t>/</a:t>
            </a:r>
            <a:r>
              <a:rPr lang="en-US" sz="2000" b="1">
                <a:solidFill>
                  <a:srgbClr val="FFFF66"/>
                </a:solidFill>
                <a:ea typeface="ＭＳ Ｐゴシック" pitchFamily="34" charset="-128"/>
              </a:rPr>
              <a:t>yellow</a:t>
            </a:r>
            <a:r>
              <a:rPr lang="en-US" sz="2000" b="1">
                <a:ea typeface="ＭＳ Ｐゴシック" pitchFamily="34" charset="-128"/>
              </a:rPr>
              <a:t> = increase</a:t>
            </a:r>
          </a:p>
          <a:p>
            <a:r>
              <a:rPr lang="en-US" sz="2000" b="1">
                <a:solidFill>
                  <a:schemeClr val="accent2"/>
                </a:solidFill>
                <a:ea typeface="ＭＳ Ｐゴシック" pitchFamily="34" charset="-128"/>
              </a:rPr>
              <a:t>Blue</a:t>
            </a:r>
            <a:r>
              <a:rPr lang="en-US" sz="2000" b="1">
                <a:ea typeface="ＭＳ Ｐゴシック" pitchFamily="34" charset="-128"/>
              </a:rPr>
              <a:t>/</a:t>
            </a:r>
            <a:r>
              <a:rPr lang="en-US" sz="2000" b="1">
                <a:solidFill>
                  <a:schemeClr val="folHlink"/>
                </a:solidFill>
                <a:ea typeface="ＭＳ Ｐゴシック" pitchFamily="34" charset="-128"/>
              </a:rPr>
              <a:t>green</a:t>
            </a:r>
            <a:r>
              <a:rPr lang="en-US" sz="2000" b="1">
                <a:ea typeface="ＭＳ Ｐゴシック" pitchFamily="34" charset="-128"/>
              </a:rPr>
              <a:t> = decrease</a:t>
            </a:r>
          </a:p>
        </p:txBody>
      </p:sp>
      <p:sp>
        <p:nvSpPr>
          <p:cNvPr id="63493" name="Text Box 5"/>
          <p:cNvSpPr txBox="1">
            <a:spLocks noChangeArrowheads="1"/>
          </p:cNvSpPr>
          <p:nvPr/>
        </p:nvSpPr>
        <p:spPr bwMode="auto">
          <a:xfrm>
            <a:off x="533400" y="5546725"/>
            <a:ext cx="7772400" cy="861774"/>
          </a:xfrm>
          <a:prstGeom prst="rect">
            <a:avLst/>
          </a:prstGeom>
          <a:noFill/>
          <a:ln w="9525">
            <a:noFill/>
            <a:miter lim="800000"/>
            <a:headEnd/>
            <a:tailEnd/>
          </a:ln>
        </p:spPr>
        <p:txBody>
          <a:bodyPr wrap="square">
            <a:spAutoFit/>
          </a:bodyPr>
          <a:lstStyle/>
          <a:p>
            <a:pPr>
              <a:spcBef>
                <a:spcPct val="50000"/>
              </a:spcBef>
              <a:buFontTx/>
              <a:buChar char="•"/>
            </a:pPr>
            <a:r>
              <a:rPr lang="en-US" sz="2000" dirty="0">
                <a:ea typeface="ＭＳ Ｐゴシック" pitchFamily="34" charset="-128"/>
              </a:rPr>
              <a:t> </a:t>
            </a:r>
            <a:r>
              <a:rPr lang="en-US" dirty="0">
                <a:ea typeface="ＭＳ Ｐゴシック" pitchFamily="34" charset="-128"/>
              </a:rPr>
              <a:t>Regional increases/decreases much larger than </a:t>
            </a:r>
            <a:r>
              <a:rPr lang="en-US" dirty="0" smtClean="0">
                <a:ea typeface="ＭＳ Ｐゴシック" pitchFamily="34" charset="-128"/>
              </a:rPr>
              <a:t>global-mean changes.</a:t>
            </a:r>
            <a:endParaRPr lang="en-US" dirty="0">
              <a:ea typeface="ＭＳ Ｐゴシック" pitchFamily="34" charset="-128"/>
            </a:endParaRPr>
          </a:p>
          <a:p>
            <a:pPr>
              <a:spcBef>
                <a:spcPct val="50000"/>
              </a:spcBef>
              <a:buFontTx/>
              <a:buChar char="•"/>
            </a:pPr>
            <a:r>
              <a:rPr lang="en-US" dirty="0">
                <a:ea typeface="ＭＳ Ｐゴシック" pitchFamily="34" charset="-128"/>
              </a:rPr>
              <a:t> Pattern depends on details of SST change</a:t>
            </a:r>
            <a:r>
              <a:rPr lang="en-US" sz="2000" dirty="0">
                <a:ea typeface="ＭＳ Ｐゴシック" pitchFamily="34" charset="-128"/>
              </a:rPr>
              <a:t>.</a:t>
            </a:r>
          </a:p>
        </p:txBody>
      </p:sp>
      <p:sp>
        <p:nvSpPr>
          <p:cNvPr id="63494" name="Text Box 6"/>
          <p:cNvSpPr txBox="1">
            <a:spLocks noChangeArrowheads="1"/>
          </p:cNvSpPr>
          <p:nvPr/>
        </p:nvSpPr>
        <p:spPr bwMode="auto">
          <a:xfrm>
            <a:off x="2057400" y="6477000"/>
            <a:ext cx="5439438" cy="307777"/>
          </a:xfrm>
          <a:prstGeom prst="rect">
            <a:avLst/>
          </a:prstGeom>
          <a:noFill/>
          <a:ln w="9525">
            <a:noFill/>
            <a:miter lim="800000"/>
            <a:headEnd/>
            <a:tailEnd/>
          </a:ln>
        </p:spPr>
        <p:txBody>
          <a:bodyPr wrap="none">
            <a:spAutoFit/>
          </a:bodyPr>
          <a:lstStyle/>
          <a:p>
            <a:r>
              <a:rPr lang="en-US" sz="1400" i="1" dirty="0">
                <a:ea typeface="ＭＳ Ｐゴシック" pitchFamily="34" charset="-128"/>
              </a:rPr>
              <a:t>Source: </a:t>
            </a:r>
            <a:r>
              <a:rPr lang="en-US" sz="1400" i="1" dirty="0" smtClean="0">
                <a:ea typeface="ＭＳ Ｐゴシック" pitchFamily="34" charset="-128"/>
              </a:rPr>
              <a:t>Auxiliary figure from Zhao</a:t>
            </a:r>
            <a:r>
              <a:rPr lang="en-US" sz="1400" i="1" dirty="0">
                <a:ea typeface="ＭＳ Ｐゴシック" pitchFamily="34" charset="-128"/>
              </a:rPr>
              <a:t>, Held, Lin and </a:t>
            </a:r>
            <a:r>
              <a:rPr lang="en-US" sz="1400" i="1" dirty="0" err="1">
                <a:ea typeface="ＭＳ Ｐゴシック" pitchFamily="34" charset="-128"/>
              </a:rPr>
              <a:t>Vecchi</a:t>
            </a:r>
            <a:r>
              <a:rPr lang="en-US" sz="1400" i="1" dirty="0">
                <a:ea typeface="ＭＳ Ｐゴシック" pitchFamily="34" charset="-128"/>
              </a:rPr>
              <a:t> (J. Climate, </a:t>
            </a:r>
            <a:r>
              <a:rPr lang="en-US" sz="1400" i="1" dirty="0" smtClean="0">
                <a:ea typeface="ＭＳ Ｐゴシック" pitchFamily="34" charset="-128"/>
              </a:rPr>
              <a:t>2009)</a:t>
            </a:r>
            <a:endParaRPr lang="en-US" sz="1400" i="1" dirty="0">
              <a:ea typeface="ＭＳ Ｐゴシック" pitchFamily="34" charset="-128"/>
            </a:endParaRPr>
          </a:p>
        </p:txBody>
      </p:sp>
      <p:pic>
        <p:nvPicPr>
          <p:cNvPr id="63495" name="Picture 7" descr="cntl_fq_change_ibtracs_1min"/>
          <p:cNvPicPr>
            <a:picLocks noGrp="1" noChangeAspect="1" noChangeArrowheads="1"/>
          </p:cNvPicPr>
          <p:nvPr>
            <p:ph idx="1"/>
          </p:nvPr>
        </p:nvPicPr>
        <p:blipFill>
          <a:blip r:embed="rId3" cstate="print"/>
          <a:srcRect/>
          <a:stretch>
            <a:fillRect/>
          </a:stretch>
        </p:blipFill>
        <p:spPr>
          <a:xfrm>
            <a:off x="762000" y="1517650"/>
            <a:ext cx="7772400" cy="2978150"/>
          </a:xfrm>
        </p:spPr>
      </p:pic>
      <p:sp>
        <p:nvSpPr>
          <p:cNvPr id="63496" name="Slide Number Placeholder 7"/>
          <p:cNvSpPr>
            <a:spLocks noGrp="1"/>
          </p:cNvSpPr>
          <p:nvPr>
            <p:ph type="sldNum" sz="quarter" idx="12"/>
          </p:nvPr>
        </p:nvSpPr>
        <p:spPr>
          <a:xfrm>
            <a:off x="6858000" y="152400"/>
            <a:ext cx="2133600" cy="476250"/>
          </a:xfrm>
          <a:noFill/>
        </p:spPr>
        <p:txBody>
          <a:bodyPr/>
          <a:lstStyle/>
          <a:p>
            <a:fld id="{0952A135-C92F-43D6-A1B3-E19E7B015D62}" type="slidenum">
              <a:rPr lang="en-US" sz="1800" smtClean="0"/>
              <a:pPr/>
              <a:t>34</a:t>
            </a:fld>
            <a:endParaRPr lang="en-US" dirty="0" smtClean="0"/>
          </a:p>
        </p:txBody>
      </p:sp>
      <p:sp>
        <p:nvSpPr>
          <p:cNvPr id="63497" name="TextBox 8"/>
          <p:cNvSpPr txBox="1">
            <a:spLocks noChangeArrowheads="1"/>
          </p:cNvSpPr>
          <p:nvPr/>
        </p:nvSpPr>
        <p:spPr bwMode="auto">
          <a:xfrm>
            <a:off x="5334000" y="4800600"/>
            <a:ext cx="2595563" cy="369888"/>
          </a:xfrm>
          <a:prstGeom prst="rect">
            <a:avLst/>
          </a:prstGeom>
          <a:noFill/>
          <a:ln w="9525">
            <a:noFill/>
            <a:miter lim="800000"/>
            <a:headEnd/>
            <a:tailEnd/>
          </a:ln>
        </p:spPr>
        <p:txBody>
          <a:bodyPr wrap="none">
            <a:spAutoFit/>
          </a:bodyPr>
          <a:lstStyle/>
          <a:p>
            <a:r>
              <a:rPr lang="en-US"/>
              <a:t>Unit:  Number per year</a:t>
            </a:r>
          </a:p>
        </p:txBody>
      </p:sp>
      <p:sp>
        <p:nvSpPr>
          <p:cNvPr id="63498" name="TextBox 9"/>
          <p:cNvSpPr txBox="1">
            <a:spLocks noChangeArrowheads="1"/>
          </p:cNvSpPr>
          <p:nvPr/>
        </p:nvSpPr>
        <p:spPr bwMode="auto">
          <a:xfrm>
            <a:off x="1600200" y="1323975"/>
            <a:ext cx="2141538" cy="276225"/>
          </a:xfrm>
          <a:prstGeom prst="rect">
            <a:avLst/>
          </a:prstGeom>
          <a:solidFill>
            <a:schemeClr val="bg1"/>
          </a:solidFill>
          <a:ln w="9525">
            <a:noFill/>
            <a:miter lim="800000"/>
            <a:headEnd/>
            <a:tailEnd/>
          </a:ln>
        </p:spPr>
        <p:txBody>
          <a:bodyPr wrap="none">
            <a:spAutoFit/>
          </a:bodyPr>
          <a:lstStyle/>
          <a:p>
            <a:r>
              <a:rPr lang="en-US" sz="1200" b="1"/>
              <a:t>18-model CMIP3 Ensemble</a:t>
            </a:r>
            <a:endParaRPr lang="en-US" sz="1400" b="1"/>
          </a:p>
        </p:txBody>
      </p:sp>
      <p:sp>
        <p:nvSpPr>
          <p:cNvPr id="63499" name="Rectangle 10"/>
          <p:cNvSpPr>
            <a:spLocks noChangeArrowheads="1"/>
          </p:cNvSpPr>
          <p:nvPr/>
        </p:nvSpPr>
        <p:spPr bwMode="auto">
          <a:xfrm>
            <a:off x="5821363" y="1371600"/>
            <a:ext cx="2179637" cy="276225"/>
          </a:xfrm>
          <a:prstGeom prst="rect">
            <a:avLst/>
          </a:prstGeom>
          <a:solidFill>
            <a:schemeClr val="bg1"/>
          </a:solidFill>
          <a:ln w="9525">
            <a:noFill/>
            <a:miter lim="800000"/>
            <a:headEnd/>
            <a:tailEnd/>
          </a:ln>
        </p:spPr>
        <p:txBody>
          <a:bodyPr wrap="none">
            <a:spAutoFit/>
          </a:bodyPr>
          <a:lstStyle/>
          <a:p>
            <a:r>
              <a:rPr lang="en-US" sz="1200" b="1"/>
              <a:t>GFDL CM2.1                         </a:t>
            </a:r>
            <a:endParaRPr lang="en-US" sz="1400" b="1"/>
          </a:p>
        </p:txBody>
      </p:sp>
      <p:sp>
        <p:nvSpPr>
          <p:cNvPr id="63500" name="Rectangle 11"/>
          <p:cNvSpPr>
            <a:spLocks noChangeArrowheads="1"/>
          </p:cNvSpPr>
          <p:nvPr/>
        </p:nvSpPr>
        <p:spPr bwMode="auto">
          <a:xfrm>
            <a:off x="1524000" y="2847975"/>
            <a:ext cx="2184400" cy="276225"/>
          </a:xfrm>
          <a:prstGeom prst="rect">
            <a:avLst/>
          </a:prstGeom>
          <a:solidFill>
            <a:schemeClr val="bg1"/>
          </a:solidFill>
          <a:ln w="9525">
            <a:noFill/>
            <a:miter lim="800000"/>
            <a:headEnd/>
            <a:tailEnd/>
          </a:ln>
        </p:spPr>
        <p:txBody>
          <a:bodyPr wrap="none">
            <a:spAutoFit/>
          </a:bodyPr>
          <a:lstStyle/>
          <a:p>
            <a:r>
              <a:rPr lang="en-US" sz="1200" b="1"/>
              <a:t>                 HadCM3               </a:t>
            </a:r>
            <a:endParaRPr lang="en-US" sz="1200"/>
          </a:p>
        </p:txBody>
      </p:sp>
      <p:sp>
        <p:nvSpPr>
          <p:cNvPr id="63501" name="Rectangle 12"/>
          <p:cNvSpPr>
            <a:spLocks noChangeArrowheads="1"/>
          </p:cNvSpPr>
          <p:nvPr/>
        </p:nvSpPr>
        <p:spPr bwMode="auto">
          <a:xfrm>
            <a:off x="5257800" y="2847975"/>
            <a:ext cx="2346325" cy="276225"/>
          </a:xfrm>
          <a:prstGeom prst="rect">
            <a:avLst/>
          </a:prstGeom>
          <a:solidFill>
            <a:schemeClr val="bg1"/>
          </a:solidFill>
          <a:ln w="9525">
            <a:noFill/>
            <a:miter lim="800000"/>
            <a:headEnd/>
            <a:tailEnd/>
          </a:ln>
        </p:spPr>
        <p:txBody>
          <a:bodyPr wrap="none">
            <a:spAutoFit/>
          </a:bodyPr>
          <a:lstStyle/>
          <a:p>
            <a:r>
              <a:rPr lang="en-US" sz="1200" b="1"/>
              <a:t>                  ECHAM5                 </a:t>
            </a:r>
            <a:endParaRPr lang="en-US" sz="120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cstate="print"/>
          <a:srcRect/>
          <a:stretch>
            <a:fillRect/>
          </a:stretch>
        </p:blipFill>
        <p:spPr bwMode="auto">
          <a:xfrm>
            <a:off x="762000" y="1839913"/>
            <a:ext cx="7940675" cy="4256087"/>
          </a:xfrm>
          <a:prstGeom prst="rect">
            <a:avLst/>
          </a:prstGeom>
          <a:noFill/>
          <a:ln w="9525">
            <a:noFill/>
            <a:miter lim="800000"/>
            <a:headEnd/>
            <a:tailEnd/>
          </a:ln>
        </p:spPr>
      </p:pic>
      <p:sp>
        <p:nvSpPr>
          <p:cNvPr id="61443" name="TextBox 3"/>
          <p:cNvSpPr txBox="1">
            <a:spLocks noChangeArrowheads="1"/>
          </p:cNvSpPr>
          <p:nvPr/>
        </p:nvSpPr>
        <p:spPr bwMode="auto">
          <a:xfrm>
            <a:off x="457200" y="233363"/>
            <a:ext cx="7772400" cy="1138237"/>
          </a:xfrm>
          <a:prstGeom prst="rect">
            <a:avLst/>
          </a:prstGeom>
          <a:noFill/>
          <a:ln w="9525">
            <a:noFill/>
            <a:miter lim="800000"/>
            <a:headEnd/>
            <a:tailEnd/>
          </a:ln>
        </p:spPr>
        <p:txBody>
          <a:bodyPr>
            <a:spAutoFit/>
          </a:bodyPr>
          <a:lstStyle/>
          <a:p>
            <a:pPr algn="ctr"/>
            <a:r>
              <a:rPr lang="en-US" sz="2400" b="1" dirty="0"/>
              <a:t>Global Model Tropical Cyclone Climate Change Experiments:  </a:t>
            </a:r>
            <a:r>
              <a:rPr lang="en-US" sz="2000" dirty="0"/>
              <a:t>Use  A1B Scenario </a:t>
            </a:r>
            <a:r>
              <a:rPr lang="en-US" sz="2000" dirty="0" smtClean="0"/>
              <a:t>late </a:t>
            </a:r>
            <a:r>
              <a:rPr lang="en-US" sz="2000" dirty="0"/>
              <a:t>21</a:t>
            </a:r>
            <a:r>
              <a:rPr lang="en-US" sz="2000" baseline="30000" dirty="0"/>
              <a:t>st</a:t>
            </a:r>
            <a:r>
              <a:rPr lang="en-US" sz="2000" dirty="0"/>
              <a:t> </a:t>
            </a:r>
            <a:r>
              <a:rPr lang="en-US" sz="2000" dirty="0" smtClean="0"/>
              <a:t>century projected SST changes </a:t>
            </a:r>
            <a:r>
              <a:rPr lang="en-US" sz="2000" dirty="0"/>
              <a:t>from </a:t>
            </a:r>
            <a:r>
              <a:rPr lang="en-US" sz="2000" dirty="0" smtClean="0"/>
              <a:t>several </a:t>
            </a:r>
            <a:r>
              <a:rPr lang="en-US" sz="2000" dirty="0"/>
              <a:t>CMIP3 </a:t>
            </a:r>
            <a:r>
              <a:rPr lang="en-US" sz="2000" dirty="0" smtClean="0"/>
              <a:t>models</a:t>
            </a:r>
            <a:endParaRPr lang="en-US" sz="2000" dirty="0"/>
          </a:p>
        </p:txBody>
      </p:sp>
      <p:sp>
        <p:nvSpPr>
          <p:cNvPr id="61444" name="TextBox 4"/>
          <p:cNvSpPr txBox="1">
            <a:spLocks noChangeArrowheads="1"/>
          </p:cNvSpPr>
          <p:nvPr/>
        </p:nvSpPr>
        <p:spPr bwMode="auto">
          <a:xfrm>
            <a:off x="1905000" y="1611313"/>
            <a:ext cx="1535113" cy="369887"/>
          </a:xfrm>
          <a:prstGeom prst="rect">
            <a:avLst/>
          </a:prstGeom>
          <a:solidFill>
            <a:schemeClr val="bg1"/>
          </a:solidFill>
          <a:ln w="9525">
            <a:noFill/>
            <a:miter lim="800000"/>
            <a:headEnd/>
            <a:tailEnd/>
          </a:ln>
        </p:spPr>
        <p:txBody>
          <a:bodyPr wrap="none">
            <a:spAutoFit/>
          </a:bodyPr>
          <a:lstStyle/>
          <a:p>
            <a:r>
              <a:rPr lang="en-US"/>
              <a:t>GFDL CM2.1</a:t>
            </a:r>
          </a:p>
        </p:txBody>
      </p:sp>
      <p:sp>
        <p:nvSpPr>
          <p:cNvPr id="61445" name="Rectangle 5"/>
          <p:cNvSpPr>
            <a:spLocks noChangeArrowheads="1"/>
          </p:cNvSpPr>
          <p:nvPr/>
        </p:nvSpPr>
        <p:spPr bwMode="auto">
          <a:xfrm>
            <a:off x="6067425" y="1600200"/>
            <a:ext cx="1095375" cy="369888"/>
          </a:xfrm>
          <a:prstGeom prst="rect">
            <a:avLst/>
          </a:prstGeom>
          <a:solidFill>
            <a:schemeClr val="bg1"/>
          </a:solidFill>
          <a:ln w="9525">
            <a:noFill/>
            <a:miter lim="800000"/>
            <a:headEnd/>
            <a:tailEnd/>
          </a:ln>
        </p:spPr>
        <p:txBody>
          <a:bodyPr wrap="none">
            <a:spAutoFit/>
          </a:bodyPr>
          <a:lstStyle/>
          <a:p>
            <a:r>
              <a:rPr lang="en-US"/>
              <a:t>HadCM3</a:t>
            </a:r>
          </a:p>
        </p:txBody>
      </p:sp>
      <p:sp>
        <p:nvSpPr>
          <p:cNvPr id="61446" name="Rectangle 6"/>
          <p:cNvSpPr>
            <a:spLocks noChangeArrowheads="1"/>
          </p:cNvSpPr>
          <p:nvPr/>
        </p:nvSpPr>
        <p:spPr bwMode="auto">
          <a:xfrm>
            <a:off x="2133600" y="3821113"/>
            <a:ext cx="1146175" cy="369887"/>
          </a:xfrm>
          <a:prstGeom prst="rect">
            <a:avLst/>
          </a:prstGeom>
          <a:solidFill>
            <a:schemeClr val="bg1"/>
          </a:solidFill>
          <a:ln w="9525">
            <a:noFill/>
            <a:miter lim="800000"/>
            <a:headEnd/>
            <a:tailEnd/>
          </a:ln>
        </p:spPr>
        <p:txBody>
          <a:bodyPr wrap="none">
            <a:spAutoFit/>
          </a:bodyPr>
          <a:lstStyle/>
          <a:p>
            <a:r>
              <a:rPr lang="en-US"/>
              <a:t>ECHAM5</a:t>
            </a:r>
          </a:p>
        </p:txBody>
      </p:sp>
      <p:sp>
        <p:nvSpPr>
          <p:cNvPr id="61447" name="Rectangle 7"/>
          <p:cNvSpPr>
            <a:spLocks noChangeArrowheads="1"/>
          </p:cNvSpPr>
          <p:nvPr/>
        </p:nvSpPr>
        <p:spPr bwMode="auto">
          <a:xfrm>
            <a:off x="5222875" y="3821113"/>
            <a:ext cx="3006725" cy="369887"/>
          </a:xfrm>
          <a:prstGeom prst="rect">
            <a:avLst/>
          </a:prstGeom>
          <a:solidFill>
            <a:schemeClr val="bg1"/>
          </a:solidFill>
          <a:ln w="9525">
            <a:noFill/>
            <a:miter lim="800000"/>
            <a:headEnd/>
            <a:tailEnd/>
          </a:ln>
        </p:spPr>
        <p:txBody>
          <a:bodyPr wrap="none">
            <a:spAutoFit/>
          </a:bodyPr>
          <a:lstStyle/>
          <a:p>
            <a:r>
              <a:rPr lang="en-US"/>
              <a:t>CMIP3 18-model Ensemble</a:t>
            </a:r>
          </a:p>
        </p:txBody>
      </p:sp>
      <p:sp>
        <p:nvSpPr>
          <p:cNvPr id="61448" name="Rectangle 8"/>
          <p:cNvSpPr>
            <a:spLocks noChangeArrowheads="1"/>
          </p:cNvSpPr>
          <p:nvPr/>
        </p:nvSpPr>
        <p:spPr bwMode="auto">
          <a:xfrm>
            <a:off x="457200" y="6400800"/>
            <a:ext cx="4572000" cy="276225"/>
          </a:xfrm>
          <a:prstGeom prst="rect">
            <a:avLst/>
          </a:prstGeom>
          <a:noFill/>
          <a:ln w="9525">
            <a:noFill/>
            <a:miter lim="800000"/>
            <a:headEnd/>
            <a:tailEnd/>
          </a:ln>
        </p:spPr>
        <p:txBody>
          <a:bodyPr>
            <a:spAutoFit/>
          </a:bodyPr>
          <a:lstStyle/>
          <a:p>
            <a:r>
              <a:rPr lang="en-US" sz="1200" dirty="0"/>
              <a:t>Source:  Zhao, Held, Lin, and </a:t>
            </a:r>
            <a:r>
              <a:rPr lang="en-US" sz="1200" dirty="0" err="1"/>
              <a:t>Vecchi</a:t>
            </a:r>
            <a:r>
              <a:rPr lang="en-US" sz="1200" dirty="0"/>
              <a:t> (J. Climate, </a:t>
            </a:r>
            <a:r>
              <a:rPr lang="en-US" sz="1200" dirty="0" smtClean="0"/>
              <a:t>2009)</a:t>
            </a:r>
            <a:endParaRPr lang="en-US" sz="1200" dirty="0"/>
          </a:p>
        </p:txBody>
      </p:sp>
      <p:sp>
        <p:nvSpPr>
          <p:cNvPr id="9" name="Slide Number Placeholder 8"/>
          <p:cNvSpPr>
            <a:spLocks noGrp="1"/>
          </p:cNvSpPr>
          <p:nvPr>
            <p:ph type="sldNum" sz="quarter" idx="12"/>
          </p:nvPr>
        </p:nvSpPr>
        <p:spPr>
          <a:xfrm>
            <a:off x="6705600" y="228600"/>
            <a:ext cx="2133600" cy="476250"/>
          </a:xfrm>
        </p:spPr>
        <p:txBody>
          <a:bodyPr/>
          <a:lstStyle/>
          <a:p>
            <a:pPr>
              <a:defRPr/>
            </a:pPr>
            <a:fld id="{5F023278-FEA1-455D-895D-8513FD785F75}" type="slidenum">
              <a:rPr lang="en-US" smtClean="0"/>
              <a:pPr>
                <a:defRPr/>
              </a:pPr>
              <a:t>35</a:t>
            </a:fld>
            <a:endParaRPr lang="en-US" dirty="0"/>
          </a:p>
        </p:txBody>
      </p:sp>
      <p:sp>
        <p:nvSpPr>
          <p:cNvPr id="10" name="TextBox 9"/>
          <p:cNvSpPr txBox="1"/>
          <p:nvPr/>
        </p:nvSpPr>
        <p:spPr>
          <a:xfrm>
            <a:off x="6248400" y="6248400"/>
            <a:ext cx="1441420" cy="369332"/>
          </a:xfrm>
          <a:prstGeom prst="rect">
            <a:avLst/>
          </a:prstGeom>
          <a:noFill/>
        </p:spPr>
        <p:txBody>
          <a:bodyPr wrap="none" rtlCol="0">
            <a:spAutoFit/>
          </a:bodyPr>
          <a:lstStyle/>
          <a:p>
            <a:r>
              <a:rPr lang="en-US" dirty="0" smtClean="0"/>
              <a:t>Unit:  Deg C</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2"/>
          <p:cNvSpPr txBox="1">
            <a:spLocks noChangeArrowheads="1"/>
          </p:cNvSpPr>
          <p:nvPr/>
        </p:nvSpPr>
        <p:spPr bwMode="auto">
          <a:xfrm>
            <a:off x="1143000" y="152400"/>
            <a:ext cx="7010400" cy="1200150"/>
          </a:xfrm>
          <a:prstGeom prst="rect">
            <a:avLst/>
          </a:prstGeom>
          <a:noFill/>
          <a:ln w="9525">
            <a:noFill/>
            <a:miter lim="800000"/>
            <a:headEnd/>
            <a:tailEnd/>
          </a:ln>
        </p:spPr>
        <p:txBody>
          <a:bodyPr>
            <a:spAutoFit/>
          </a:bodyPr>
          <a:lstStyle/>
          <a:p>
            <a:r>
              <a:rPr lang="en-US"/>
              <a:t>Zetac and C180 projected hurricane changes are fairly comparable for 6 of 8 common cases tested so far…suggesting that uncertainty due to downscaling may be dominated by the climate model inputs, rather than the downscaling models.</a:t>
            </a:r>
          </a:p>
        </p:txBody>
      </p:sp>
      <p:sp>
        <p:nvSpPr>
          <p:cNvPr id="20483" name="TextBox 3"/>
          <p:cNvSpPr txBox="1">
            <a:spLocks noChangeArrowheads="1"/>
          </p:cNvSpPr>
          <p:nvPr/>
        </p:nvSpPr>
        <p:spPr bwMode="auto">
          <a:xfrm>
            <a:off x="2590800" y="6519863"/>
            <a:ext cx="6483350" cy="338137"/>
          </a:xfrm>
          <a:prstGeom prst="rect">
            <a:avLst/>
          </a:prstGeom>
          <a:noFill/>
          <a:ln w="9525">
            <a:noFill/>
            <a:miter lim="800000"/>
            <a:headEnd/>
            <a:tailEnd/>
          </a:ln>
        </p:spPr>
        <p:txBody>
          <a:bodyPr wrap="none">
            <a:spAutoFit/>
          </a:bodyPr>
          <a:lstStyle/>
          <a:p>
            <a:r>
              <a:rPr lang="en-US" sz="1600" b="1" dirty="0"/>
              <a:t>C180 results provided by Ming Zhao, GFDL, see Zhao et al. </a:t>
            </a:r>
            <a:r>
              <a:rPr lang="en-US" sz="1600" b="1" dirty="0" smtClean="0"/>
              <a:t>2009.</a:t>
            </a:r>
            <a:endParaRPr lang="en-US" sz="1600" b="1" dirty="0"/>
          </a:p>
        </p:txBody>
      </p:sp>
      <p:pic>
        <p:nvPicPr>
          <p:cNvPr id="20484" name="Picture 5" descr="C:\Documents and Settings\tk\Desktop\compare_zetac_vs_c180_B.png"/>
          <p:cNvPicPr>
            <a:picLocks noChangeAspect="1" noChangeArrowheads="1"/>
          </p:cNvPicPr>
          <p:nvPr/>
        </p:nvPicPr>
        <p:blipFill>
          <a:blip r:embed="rId2" cstate="print"/>
          <a:srcRect/>
          <a:stretch>
            <a:fillRect/>
          </a:stretch>
        </p:blipFill>
        <p:spPr bwMode="auto">
          <a:xfrm>
            <a:off x="1295400" y="1347788"/>
            <a:ext cx="6638925" cy="5129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8A97866-CB54-48DE-B24C-559CF9375FC2}" type="slidenum">
              <a:rPr lang="en-US" smtClean="0"/>
              <a:pPr>
                <a:defRPr/>
              </a:pPr>
              <a:t>37</a:t>
            </a:fld>
            <a:endParaRPr lang="en-US"/>
          </a:p>
        </p:txBody>
      </p:sp>
      <p:pic>
        <p:nvPicPr>
          <p:cNvPr id="230402" name="Picture 2"/>
          <p:cNvPicPr>
            <a:picLocks noChangeAspect="1" noChangeArrowheads="1"/>
          </p:cNvPicPr>
          <p:nvPr/>
        </p:nvPicPr>
        <p:blipFill>
          <a:blip r:embed="rId2" cstate="print"/>
          <a:srcRect l="48219" t="42005" r="6849" b="22666"/>
          <a:stretch>
            <a:fillRect/>
          </a:stretch>
        </p:blipFill>
        <p:spPr bwMode="auto">
          <a:xfrm>
            <a:off x="457200" y="1447800"/>
            <a:ext cx="3967777" cy="3581400"/>
          </a:xfrm>
          <a:prstGeom prst="rect">
            <a:avLst/>
          </a:prstGeom>
          <a:noFill/>
          <a:ln w="9525">
            <a:noFill/>
            <a:miter lim="800000"/>
            <a:headEnd/>
            <a:tailEnd/>
          </a:ln>
        </p:spPr>
      </p:pic>
      <p:pic>
        <p:nvPicPr>
          <p:cNvPr id="230403" name="Picture 3"/>
          <p:cNvPicPr>
            <a:picLocks noChangeAspect="1" noChangeArrowheads="1"/>
          </p:cNvPicPr>
          <p:nvPr/>
        </p:nvPicPr>
        <p:blipFill>
          <a:blip r:embed="rId2" cstate="print"/>
          <a:srcRect l="47808" t="7995" r="7260" b="57637"/>
          <a:stretch>
            <a:fillRect/>
          </a:stretch>
        </p:blipFill>
        <p:spPr bwMode="auto">
          <a:xfrm>
            <a:off x="4724400" y="1621489"/>
            <a:ext cx="3967777" cy="3483911"/>
          </a:xfrm>
          <a:prstGeom prst="rect">
            <a:avLst/>
          </a:prstGeom>
          <a:noFill/>
          <a:ln w="9525">
            <a:noFill/>
            <a:miter lim="800000"/>
            <a:headEnd/>
            <a:tailEnd/>
          </a:ln>
        </p:spPr>
      </p:pic>
      <p:sp>
        <p:nvSpPr>
          <p:cNvPr id="5" name="TextBox 4"/>
          <p:cNvSpPr txBox="1"/>
          <p:nvPr/>
        </p:nvSpPr>
        <p:spPr>
          <a:xfrm>
            <a:off x="1143000" y="304800"/>
            <a:ext cx="6934200" cy="707886"/>
          </a:xfrm>
          <a:prstGeom prst="rect">
            <a:avLst/>
          </a:prstGeom>
          <a:noFill/>
        </p:spPr>
        <p:txBody>
          <a:bodyPr wrap="square" rtlCol="0">
            <a:spAutoFit/>
          </a:bodyPr>
          <a:lstStyle/>
          <a:p>
            <a:pPr algn="ctr"/>
            <a:r>
              <a:rPr lang="en-US" sz="2000" dirty="0" smtClean="0"/>
              <a:t>What environmental variables best ‘explain’ differences in Atlantic Tropical Storm Frequency </a:t>
            </a:r>
            <a:r>
              <a:rPr lang="en-US" sz="2000" dirty="0"/>
              <a:t>p</a:t>
            </a:r>
            <a:r>
              <a:rPr lang="en-US" sz="2000" dirty="0" smtClean="0"/>
              <a:t>rojections?  </a:t>
            </a:r>
            <a:endParaRPr lang="en-US" sz="2000" dirty="0"/>
          </a:p>
        </p:txBody>
      </p:sp>
      <p:pic>
        <p:nvPicPr>
          <p:cNvPr id="230404" name="Picture 4"/>
          <p:cNvPicPr>
            <a:picLocks noChangeAspect="1" noChangeArrowheads="1"/>
          </p:cNvPicPr>
          <p:nvPr/>
        </p:nvPicPr>
        <p:blipFill>
          <a:blip r:embed="rId2" cstate="print"/>
          <a:srcRect t="79594"/>
          <a:stretch>
            <a:fillRect/>
          </a:stretch>
        </p:blipFill>
        <p:spPr bwMode="auto">
          <a:xfrm>
            <a:off x="1095375" y="5381625"/>
            <a:ext cx="6953250" cy="1628775"/>
          </a:xfrm>
          <a:prstGeom prst="rect">
            <a:avLst/>
          </a:prstGeom>
          <a:noFill/>
          <a:ln w="9525">
            <a:noFill/>
            <a:miter lim="800000"/>
            <a:headEnd/>
            <a:tailEnd/>
          </a:ln>
        </p:spPr>
      </p:pic>
      <p:sp>
        <p:nvSpPr>
          <p:cNvPr id="7" name="TextBox 6"/>
          <p:cNvSpPr txBox="1"/>
          <p:nvPr/>
        </p:nvSpPr>
        <p:spPr>
          <a:xfrm>
            <a:off x="304800" y="1292423"/>
            <a:ext cx="4145430" cy="307777"/>
          </a:xfrm>
          <a:prstGeom prst="rect">
            <a:avLst/>
          </a:prstGeom>
          <a:noFill/>
        </p:spPr>
        <p:txBody>
          <a:bodyPr wrap="none" rtlCol="0">
            <a:spAutoFit/>
          </a:bodyPr>
          <a:lstStyle/>
          <a:p>
            <a:r>
              <a:rPr lang="en-US" sz="1400" b="1" dirty="0" smtClean="0"/>
              <a:t>Statistical model using local Atlantic MDR SST</a:t>
            </a:r>
            <a:endParaRPr lang="en-US" sz="1400" b="1" dirty="0"/>
          </a:p>
        </p:txBody>
      </p:sp>
      <p:sp>
        <p:nvSpPr>
          <p:cNvPr id="8" name="Rectangle 7"/>
          <p:cNvSpPr/>
          <p:nvPr/>
        </p:nvSpPr>
        <p:spPr>
          <a:xfrm>
            <a:off x="4724400" y="1292423"/>
            <a:ext cx="4572000" cy="307777"/>
          </a:xfrm>
          <a:prstGeom prst="rect">
            <a:avLst/>
          </a:prstGeom>
        </p:spPr>
        <p:txBody>
          <a:bodyPr>
            <a:spAutoFit/>
          </a:bodyPr>
          <a:lstStyle/>
          <a:p>
            <a:r>
              <a:rPr lang="en-US" sz="1400" b="1" dirty="0" smtClean="0"/>
              <a:t>Statistical model using Atlantic and Tropical SST</a:t>
            </a:r>
            <a:endParaRPr lang="en-US" sz="1400" b="1" dirty="0"/>
          </a:p>
        </p:txBody>
      </p:sp>
      <p:sp>
        <p:nvSpPr>
          <p:cNvPr id="9" name="TextBox 8"/>
          <p:cNvSpPr txBox="1"/>
          <p:nvPr/>
        </p:nvSpPr>
        <p:spPr>
          <a:xfrm>
            <a:off x="1600200" y="5029200"/>
            <a:ext cx="2319866" cy="261610"/>
          </a:xfrm>
          <a:prstGeom prst="rect">
            <a:avLst/>
          </a:prstGeom>
          <a:noFill/>
        </p:spPr>
        <p:txBody>
          <a:bodyPr wrap="none" rtlCol="0">
            <a:spAutoFit/>
          </a:bodyPr>
          <a:lstStyle/>
          <a:p>
            <a:r>
              <a:rPr lang="en-US" sz="1100" b="1" dirty="0" smtClean="0"/>
              <a:t>Dynamical Model Projection (%)</a:t>
            </a:r>
            <a:endParaRPr lang="en-US" sz="1100" b="1" dirty="0"/>
          </a:p>
        </p:txBody>
      </p:sp>
      <p:sp>
        <p:nvSpPr>
          <p:cNvPr id="10" name="Rectangle 9"/>
          <p:cNvSpPr/>
          <p:nvPr/>
        </p:nvSpPr>
        <p:spPr>
          <a:xfrm>
            <a:off x="5681134" y="4996190"/>
            <a:ext cx="2319866" cy="261610"/>
          </a:xfrm>
          <a:prstGeom prst="rect">
            <a:avLst/>
          </a:prstGeom>
        </p:spPr>
        <p:txBody>
          <a:bodyPr wrap="none">
            <a:spAutoFit/>
          </a:bodyPr>
          <a:lstStyle/>
          <a:p>
            <a:r>
              <a:rPr lang="en-US" sz="1100" b="1" dirty="0" smtClean="0"/>
              <a:t>Dynamical Model Projection (%)</a:t>
            </a:r>
            <a:endParaRPr lang="en-US" sz="1100" b="1" dirty="0"/>
          </a:p>
        </p:txBody>
      </p:sp>
      <p:sp>
        <p:nvSpPr>
          <p:cNvPr id="11" name="TextBox 10"/>
          <p:cNvSpPr txBox="1"/>
          <p:nvPr/>
        </p:nvSpPr>
        <p:spPr>
          <a:xfrm>
            <a:off x="381000" y="6629400"/>
            <a:ext cx="2627642" cy="246221"/>
          </a:xfrm>
          <a:prstGeom prst="rect">
            <a:avLst/>
          </a:prstGeom>
          <a:noFill/>
        </p:spPr>
        <p:txBody>
          <a:bodyPr wrap="none" rtlCol="0">
            <a:spAutoFit/>
          </a:bodyPr>
          <a:lstStyle/>
          <a:p>
            <a:r>
              <a:rPr lang="en-US" sz="1000" dirty="0" smtClean="0"/>
              <a:t>Source:  </a:t>
            </a:r>
            <a:r>
              <a:rPr lang="en-US" sz="1000" dirty="0" err="1" smtClean="0"/>
              <a:t>Villarini</a:t>
            </a:r>
            <a:r>
              <a:rPr lang="en-US" sz="1000" dirty="0" smtClean="0"/>
              <a:t> et al. (J. Climate) in press.</a:t>
            </a:r>
            <a:endParaRPr lang="en-US" sz="1000" dirty="0"/>
          </a:p>
        </p:txBody>
      </p:sp>
    </p:spTree>
    <p:extLst>
      <p:ext uri="{BB962C8B-B14F-4D97-AF65-F5344CB8AC3E}">
        <p14:creationId xmlns:p14="http://schemas.microsoft.com/office/powerpoint/2010/main" val="40120291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descr="C:\Documents and Settings\tk\Desktop\wmc_by_year_hur.png"/>
          <p:cNvPicPr>
            <a:picLocks noChangeAspect="1" noChangeArrowheads="1"/>
          </p:cNvPicPr>
          <p:nvPr/>
        </p:nvPicPr>
        <p:blipFill>
          <a:blip r:embed="rId2" cstate="print"/>
          <a:srcRect t="21961" b="32157"/>
          <a:stretch>
            <a:fillRect/>
          </a:stretch>
        </p:blipFill>
        <p:spPr bwMode="auto">
          <a:xfrm>
            <a:off x="3096768" y="2575907"/>
            <a:ext cx="4828032" cy="1711758"/>
          </a:xfrm>
          <a:prstGeom prst="rect">
            <a:avLst/>
          </a:prstGeom>
          <a:noFill/>
        </p:spPr>
      </p:pic>
      <p:pic>
        <p:nvPicPr>
          <p:cNvPr id="17" name="Picture 4" descr="C:\Documents and Settings\tk\Desktop\wmc_by_year_mhurp.png"/>
          <p:cNvPicPr>
            <a:picLocks noChangeAspect="1" noChangeArrowheads="1"/>
          </p:cNvPicPr>
          <p:nvPr/>
        </p:nvPicPr>
        <p:blipFill>
          <a:blip r:embed="rId3" cstate="print"/>
          <a:srcRect t="21961" b="15686"/>
          <a:stretch>
            <a:fillRect/>
          </a:stretch>
        </p:blipFill>
        <p:spPr bwMode="auto">
          <a:xfrm>
            <a:off x="3096768" y="4303164"/>
            <a:ext cx="4828032" cy="2326236"/>
          </a:xfrm>
          <a:prstGeom prst="rect">
            <a:avLst/>
          </a:prstGeom>
          <a:noFill/>
        </p:spPr>
      </p:pic>
      <p:sp>
        <p:nvSpPr>
          <p:cNvPr id="19458" name="Text Box 6"/>
          <p:cNvSpPr txBox="1">
            <a:spLocks noChangeArrowheads="1"/>
          </p:cNvSpPr>
          <p:nvPr/>
        </p:nvSpPr>
        <p:spPr bwMode="auto">
          <a:xfrm>
            <a:off x="609600" y="304800"/>
            <a:ext cx="8537575" cy="400050"/>
          </a:xfrm>
          <a:prstGeom prst="rect">
            <a:avLst/>
          </a:prstGeom>
          <a:noFill/>
          <a:ln w="9525">
            <a:noFill/>
            <a:miter lim="800000"/>
            <a:headEnd/>
            <a:tailEnd/>
          </a:ln>
        </p:spPr>
        <p:txBody>
          <a:bodyPr wrap="none">
            <a:spAutoFit/>
          </a:bodyPr>
          <a:lstStyle/>
          <a:p>
            <a:r>
              <a:rPr lang="en-US" sz="2000"/>
              <a:t>Climate Model Dependence:  Zetac downscaling (Warm minus Control)</a:t>
            </a:r>
          </a:p>
        </p:txBody>
      </p:sp>
      <p:sp>
        <p:nvSpPr>
          <p:cNvPr id="19459" name="Text Box 11"/>
          <p:cNvSpPr txBox="1">
            <a:spLocks noChangeArrowheads="1"/>
          </p:cNvSpPr>
          <p:nvPr/>
        </p:nvSpPr>
        <p:spPr bwMode="auto">
          <a:xfrm>
            <a:off x="8380413" y="1981200"/>
            <a:ext cx="458787" cy="2733675"/>
          </a:xfrm>
          <a:prstGeom prst="rect">
            <a:avLst/>
          </a:prstGeom>
          <a:noFill/>
          <a:ln w="9525">
            <a:noFill/>
            <a:miter lim="800000"/>
            <a:headEnd/>
            <a:tailEnd/>
          </a:ln>
        </p:spPr>
        <p:txBody>
          <a:bodyPr vert="eaVert" wrap="none">
            <a:spAutoFit/>
          </a:bodyPr>
          <a:lstStyle/>
          <a:p>
            <a:r>
              <a:rPr lang="en-US"/>
              <a:t>Increasing Storm Intensity</a:t>
            </a:r>
          </a:p>
        </p:txBody>
      </p:sp>
      <p:sp>
        <p:nvSpPr>
          <p:cNvPr id="19460" name="Line 12"/>
          <p:cNvSpPr>
            <a:spLocks noChangeShapeType="1"/>
          </p:cNvSpPr>
          <p:nvPr/>
        </p:nvSpPr>
        <p:spPr bwMode="auto">
          <a:xfrm>
            <a:off x="8228013" y="1676400"/>
            <a:ext cx="0" cy="3429000"/>
          </a:xfrm>
          <a:prstGeom prst="line">
            <a:avLst/>
          </a:prstGeom>
          <a:noFill/>
          <a:ln w="38100">
            <a:solidFill>
              <a:schemeClr val="tx1"/>
            </a:solidFill>
            <a:round/>
            <a:headEnd/>
            <a:tailEnd type="triangle" w="med" len="med"/>
          </a:ln>
        </p:spPr>
        <p:txBody>
          <a:bodyPr/>
          <a:lstStyle/>
          <a:p>
            <a:endParaRPr lang="en-US"/>
          </a:p>
        </p:txBody>
      </p:sp>
      <p:sp>
        <p:nvSpPr>
          <p:cNvPr id="19461" name="Text Box 16"/>
          <p:cNvSpPr txBox="1">
            <a:spLocks noChangeArrowheads="1"/>
          </p:cNvSpPr>
          <p:nvPr/>
        </p:nvSpPr>
        <p:spPr bwMode="auto">
          <a:xfrm>
            <a:off x="434975" y="1143000"/>
            <a:ext cx="2313454" cy="646331"/>
          </a:xfrm>
          <a:prstGeom prst="rect">
            <a:avLst/>
          </a:prstGeom>
          <a:noFill/>
          <a:ln w="9525">
            <a:solidFill>
              <a:schemeClr val="tx1"/>
            </a:solidFill>
            <a:miter lim="800000"/>
            <a:headEnd/>
            <a:tailEnd/>
          </a:ln>
        </p:spPr>
        <p:txBody>
          <a:bodyPr wrap="none">
            <a:spAutoFit/>
          </a:bodyPr>
          <a:lstStyle/>
          <a:p>
            <a:r>
              <a:rPr lang="en-US" dirty="0"/>
              <a:t>Tropical Storms:</a:t>
            </a:r>
          </a:p>
          <a:p>
            <a:r>
              <a:rPr lang="en-US" dirty="0" smtClean="0"/>
              <a:t>18-model </a:t>
            </a:r>
            <a:r>
              <a:rPr lang="en-US" dirty="0" err="1" smtClean="0"/>
              <a:t>ens</a:t>
            </a:r>
            <a:r>
              <a:rPr lang="en-US" dirty="0" smtClean="0"/>
              <a:t>.: </a:t>
            </a:r>
            <a:r>
              <a:rPr lang="en-US" dirty="0"/>
              <a:t>-33%</a:t>
            </a:r>
          </a:p>
        </p:txBody>
      </p:sp>
      <p:sp>
        <p:nvSpPr>
          <p:cNvPr id="19462" name="Rectangle 17"/>
          <p:cNvSpPr>
            <a:spLocks noChangeArrowheads="1"/>
          </p:cNvSpPr>
          <p:nvPr/>
        </p:nvSpPr>
        <p:spPr bwMode="auto">
          <a:xfrm>
            <a:off x="381000" y="3048000"/>
            <a:ext cx="2438400" cy="646113"/>
          </a:xfrm>
          <a:prstGeom prst="rect">
            <a:avLst/>
          </a:prstGeom>
          <a:noFill/>
          <a:ln w="9525">
            <a:solidFill>
              <a:schemeClr val="tx1"/>
            </a:solidFill>
            <a:miter lim="800000"/>
            <a:headEnd/>
            <a:tailEnd/>
          </a:ln>
        </p:spPr>
        <p:txBody>
          <a:bodyPr>
            <a:spAutoFit/>
          </a:bodyPr>
          <a:lstStyle/>
          <a:p>
            <a:r>
              <a:rPr lang="en-US" dirty="0"/>
              <a:t>Hurricanes:</a:t>
            </a:r>
          </a:p>
          <a:p>
            <a:r>
              <a:rPr lang="en-US" dirty="0" smtClean="0"/>
              <a:t>18-model </a:t>
            </a:r>
            <a:r>
              <a:rPr lang="en-US" dirty="0" err="1" smtClean="0"/>
              <a:t>ens</a:t>
            </a:r>
            <a:r>
              <a:rPr lang="en-US" dirty="0" smtClean="0"/>
              <a:t>.: </a:t>
            </a:r>
            <a:r>
              <a:rPr lang="en-US" dirty="0"/>
              <a:t>-24%</a:t>
            </a:r>
          </a:p>
        </p:txBody>
      </p:sp>
      <p:sp>
        <p:nvSpPr>
          <p:cNvPr id="19463" name="Rectangle 18"/>
          <p:cNvSpPr>
            <a:spLocks noChangeArrowheads="1"/>
          </p:cNvSpPr>
          <p:nvPr/>
        </p:nvSpPr>
        <p:spPr bwMode="auto">
          <a:xfrm>
            <a:off x="304800" y="4724400"/>
            <a:ext cx="2667000" cy="646113"/>
          </a:xfrm>
          <a:prstGeom prst="rect">
            <a:avLst/>
          </a:prstGeom>
          <a:noFill/>
          <a:ln w="9525">
            <a:solidFill>
              <a:schemeClr val="tx1"/>
            </a:solidFill>
            <a:miter lim="800000"/>
            <a:headEnd/>
            <a:tailEnd/>
          </a:ln>
        </p:spPr>
        <p:txBody>
          <a:bodyPr>
            <a:spAutoFit/>
          </a:bodyPr>
          <a:lstStyle/>
          <a:p>
            <a:r>
              <a:rPr lang="en-US" dirty="0"/>
              <a:t>Major Hurricanes:</a:t>
            </a:r>
          </a:p>
          <a:p>
            <a:r>
              <a:rPr lang="en-US" dirty="0" smtClean="0"/>
              <a:t>18-model </a:t>
            </a:r>
            <a:r>
              <a:rPr lang="en-US" dirty="0" err="1" smtClean="0"/>
              <a:t>ens</a:t>
            </a:r>
            <a:r>
              <a:rPr lang="en-US" dirty="0" smtClean="0"/>
              <a:t>.: </a:t>
            </a:r>
            <a:r>
              <a:rPr lang="en-US" dirty="0"/>
              <a:t>-5%</a:t>
            </a:r>
          </a:p>
        </p:txBody>
      </p:sp>
      <p:sp>
        <p:nvSpPr>
          <p:cNvPr id="19464" name="Text Box 19"/>
          <p:cNvSpPr txBox="1">
            <a:spLocks noChangeArrowheads="1"/>
          </p:cNvSpPr>
          <p:nvPr/>
        </p:nvSpPr>
        <p:spPr bwMode="auto">
          <a:xfrm>
            <a:off x="9239250" y="14288"/>
            <a:ext cx="438150" cy="366712"/>
          </a:xfrm>
          <a:prstGeom prst="rect">
            <a:avLst/>
          </a:prstGeom>
          <a:noFill/>
          <a:ln w="9525">
            <a:noFill/>
            <a:miter lim="800000"/>
            <a:headEnd/>
            <a:tailEnd/>
          </a:ln>
        </p:spPr>
        <p:txBody>
          <a:bodyPr wrap="none">
            <a:spAutoFit/>
          </a:bodyPr>
          <a:lstStyle/>
          <a:p>
            <a:fld id="{0C901A3E-3A3F-44F9-ACBE-79AD9BC70EEA}" type="slidenum">
              <a:rPr lang="en-US"/>
              <a:pPr/>
              <a:t>38</a:t>
            </a:fld>
            <a:endParaRPr lang="en-US"/>
          </a:p>
        </p:txBody>
      </p:sp>
      <p:sp>
        <p:nvSpPr>
          <p:cNvPr id="19465" name="Slide Number Placeholder 21"/>
          <p:cNvSpPr>
            <a:spLocks noGrp="1"/>
          </p:cNvSpPr>
          <p:nvPr>
            <p:ph type="sldNum" sz="quarter" idx="12"/>
          </p:nvPr>
        </p:nvSpPr>
        <p:spPr>
          <a:xfrm>
            <a:off x="8686800" y="0"/>
            <a:ext cx="457200" cy="476250"/>
          </a:xfrm>
          <a:noFill/>
        </p:spPr>
        <p:txBody>
          <a:bodyPr/>
          <a:lstStyle/>
          <a:p>
            <a:fld id="{DB67BD26-A6EF-4192-863F-E4A90894F4A6}" type="slidenum">
              <a:rPr lang="en-US" smtClean="0"/>
              <a:pPr/>
              <a:t>38</a:t>
            </a:fld>
            <a:endParaRPr lang="en-US" smtClean="0"/>
          </a:p>
        </p:txBody>
      </p:sp>
      <p:sp>
        <p:nvSpPr>
          <p:cNvPr id="19469" name="Text Box 18"/>
          <p:cNvSpPr txBox="1">
            <a:spLocks noChangeArrowheads="1"/>
          </p:cNvSpPr>
          <p:nvPr/>
        </p:nvSpPr>
        <p:spPr bwMode="auto">
          <a:xfrm>
            <a:off x="6096000" y="6519862"/>
            <a:ext cx="2994025" cy="261938"/>
          </a:xfrm>
          <a:prstGeom prst="rect">
            <a:avLst/>
          </a:prstGeom>
          <a:noFill/>
          <a:ln w="9525">
            <a:noFill/>
            <a:miter lim="800000"/>
            <a:headEnd/>
            <a:tailEnd/>
          </a:ln>
        </p:spPr>
        <p:txBody>
          <a:bodyPr wrap="none">
            <a:spAutoFit/>
          </a:bodyPr>
          <a:lstStyle/>
          <a:p>
            <a:r>
              <a:rPr lang="en-US" sz="1100" dirty="0"/>
              <a:t>Source:  Knutson, </a:t>
            </a:r>
            <a:r>
              <a:rPr lang="en-US" sz="1100" dirty="0" err="1"/>
              <a:t>Sirutis</a:t>
            </a:r>
            <a:r>
              <a:rPr lang="en-US" sz="1100" dirty="0"/>
              <a:t>, et al., unpublished </a:t>
            </a:r>
          </a:p>
        </p:txBody>
      </p:sp>
      <p:sp>
        <p:nvSpPr>
          <p:cNvPr id="19470" name="Text Box 13"/>
          <p:cNvSpPr txBox="1">
            <a:spLocks noChangeArrowheads="1"/>
          </p:cNvSpPr>
          <p:nvPr/>
        </p:nvSpPr>
        <p:spPr bwMode="auto">
          <a:xfrm>
            <a:off x="3352800" y="990600"/>
            <a:ext cx="1233488" cy="246063"/>
          </a:xfrm>
          <a:prstGeom prst="rect">
            <a:avLst/>
          </a:prstGeom>
          <a:noFill/>
          <a:ln w="9525">
            <a:noFill/>
            <a:miter lim="800000"/>
            <a:headEnd/>
            <a:tailEnd/>
          </a:ln>
        </p:spPr>
        <p:txBody>
          <a:bodyPr wrap="none">
            <a:spAutoFit/>
          </a:bodyPr>
          <a:lstStyle/>
          <a:p>
            <a:r>
              <a:rPr lang="en-US" sz="1000"/>
              <a:t>Control:  11.08 /yr</a:t>
            </a:r>
          </a:p>
        </p:txBody>
      </p:sp>
      <p:sp>
        <p:nvSpPr>
          <p:cNvPr id="19471" name="Text Box 14"/>
          <p:cNvSpPr txBox="1">
            <a:spLocks noChangeArrowheads="1"/>
          </p:cNvSpPr>
          <p:nvPr/>
        </p:nvSpPr>
        <p:spPr bwMode="auto">
          <a:xfrm>
            <a:off x="3581400" y="2743200"/>
            <a:ext cx="1219200" cy="246063"/>
          </a:xfrm>
          <a:prstGeom prst="rect">
            <a:avLst/>
          </a:prstGeom>
          <a:noFill/>
          <a:ln w="9525">
            <a:noFill/>
            <a:miter lim="800000"/>
            <a:headEnd/>
            <a:tailEnd/>
          </a:ln>
        </p:spPr>
        <p:txBody>
          <a:bodyPr>
            <a:spAutoFit/>
          </a:bodyPr>
          <a:lstStyle/>
          <a:p>
            <a:r>
              <a:rPr lang="en-US" sz="1000"/>
              <a:t>Control:  6.38 /yr</a:t>
            </a:r>
          </a:p>
        </p:txBody>
      </p:sp>
      <p:sp>
        <p:nvSpPr>
          <p:cNvPr id="19472" name="Text Box 15"/>
          <p:cNvSpPr txBox="1">
            <a:spLocks noChangeArrowheads="1"/>
          </p:cNvSpPr>
          <p:nvPr/>
        </p:nvSpPr>
        <p:spPr bwMode="auto">
          <a:xfrm>
            <a:off x="3505200" y="4648200"/>
            <a:ext cx="1092200" cy="246063"/>
          </a:xfrm>
          <a:prstGeom prst="rect">
            <a:avLst/>
          </a:prstGeom>
          <a:noFill/>
          <a:ln w="9525">
            <a:noFill/>
            <a:miter lim="800000"/>
            <a:headEnd/>
            <a:tailEnd/>
          </a:ln>
        </p:spPr>
        <p:txBody>
          <a:bodyPr wrap="none">
            <a:spAutoFit/>
          </a:bodyPr>
          <a:lstStyle/>
          <a:p>
            <a:r>
              <a:rPr lang="en-US" sz="1000"/>
              <a:t>Control:1.31 /yr </a:t>
            </a:r>
          </a:p>
        </p:txBody>
      </p:sp>
      <p:pic>
        <p:nvPicPr>
          <p:cNvPr id="19" name="Picture 2" descr="C:\Documents and Settings\tk\Desktop\wmc_by_year_ts.png"/>
          <p:cNvPicPr>
            <a:picLocks noChangeAspect="1" noChangeArrowheads="1"/>
          </p:cNvPicPr>
          <p:nvPr/>
        </p:nvPicPr>
        <p:blipFill>
          <a:blip r:embed="rId4" cstate="print"/>
          <a:srcRect t="21961" b="32157"/>
          <a:stretch>
            <a:fillRect/>
          </a:stretch>
        </p:blipFill>
        <p:spPr bwMode="auto">
          <a:xfrm>
            <a:off x="3096768" y="879042"/>
            <a:ext cx="4828032" cy="1711758"/>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idx="4294967295"/>
          </p:nvPr>
        </p:nvSpPr>
        <p:spPr>
          <a:xfrm>
            <a:off x="0" y="274638"/>
            <a:ext cx="9144000" cy="1143000"/>
          </a:xfrm>
        </p:spPr>
        <p:txBody>
          <a:bodyPr/>
          <a:lstStyle/>
          <a:p>
            <a:pPr eaLnBrk="1" hangingPunct="1"/>
            <a:r>
              <a:rPr lang="en-US" sz="4000" smtClean="0"/>
              <a:t>Intensities of the strongest storms?</a:t>
            </a:r>
          </a:p>
        </p:txBody>
      </p:sp>
      <p:sp>
        <p:nvSpPr>
          <p:cNvPr id="69635" name="Rectangle 3"/>
          <p:cNvSpPr>
            <a:spLocks noGrp="1" noChangeArrowheads="1"/>
          </p:cNvSpPr>
          <p:nvPr>
            <p:ph type="body" idx="4294967295"/>
          </p:nvPr>
        </p:nvSpPr>
        <p:spPr>
          <a:xfrm>
            <a:off x="1143000" y="1828800"/>
            <a:ext cx="5715000" cy="3581400"/>
          </a:xfrm>
        </p:spPr>
        <p:txBody>
          <a:bodyPr/>
          <a:lstStyle/>
          <a:p>
            <a:pPr eaLnBrk="1" hangingPunct="1">
              <a:lnSpc>
                <a:spcPct val="80000"/>
              </a:lnSpc>
              <a:spcBef>
                <a:spcPct val="45000"/>
              </a:spcBef>
            </a:pPr>
            <a:r>
              <a:rPr lang="en-US" sz="2000" smtClean="0"/>
              <a:t>Since the 18-km grid zetac model fails to simulate wind speeds greater than ~47 m/s, a </a:t>
            </a:r>
            <a:r>
              <a:rPr lang="en-US" sz="2000" i="1" u="sng" smtClean="0"/>
              <a:t>second downscaling step</a:t>
            </a:r>
            <a:r>
              <a:rPr lang="en-US" sz="2000" smtClean="0"/>
              <a:t> is necessary. </a:t>
            </a:r>
          </a:p>
          <a:p>
            <a:pPr eaLnBrk="1" hangingPunct="1">
              <a:lnSpc>
                <a:spcPct val="80000"/>
              </a:lnSpc>
              <a:spcBef>
                <a:spcPct val="45000"/>
              </a:spcBef>
            </a:pPr>
            <a:endParaRPr lang="en-US" sz="2000" smtClean="0"/>
          </a:p>
          <a:p>
            <a:pPr eaLnBrk="1" hangingPunct="1">
              <a:lnSpc>
                <a:spcPct val="80000"/>
              </a:lnSpc>
              <a:spcBef>
                <a:spcPct val="45000"/>
              </a:spcBef>
            </a:pPr>
            <a:endParaRPr lang="en-US" sz="2000" smtClean="0"/>
          </a:p>
          <a:p>
            <a:pPr lvl="1" eaLnBrk="1" hangingPunct="1">
              <a:lnSpc>
                <a:spcPct val="80000"/>
              </a:lnSpc>
              <a:spcBef>
                <a:spcPct val="45000"/>
              </a:spcBef>
              <a:buFontTx/>
              <a:buNone/>
            </a:pPr>
            <a:r>
              <a:rPr lang="en-US" sz="1800" smtClean="0"/>
              <a:t>	Use GFDL Hurricane Prediction System (operational at NCEP) to re-simulate all individual storms from the zetac regional climate model runs (control and warm climates).</a:t>
            </a:r>
          </a:p>
          <a:p>
            <a:pPr lvl="1" eaLnBrk="1" hangingPunct="1">
              <a:lnSpc>
                <a:spcPct val="80000"/>
              </a:lnSpc>
              <a:buFontTx/>
              <a:buNone/>
            </a:pPr>
            <a:endParaRPr lang="en-US" sz="1800" smtClean="0"/>
          </a:p>
          <a:p>
            <a:pPr lvl="1" eaLnBrk="1" hangingPunct="1">
              <a:lnSpc>
                <a:spcPct val="80000"/>
              </a:lnSpc>
              <a:buFontTx/>
              <a:buNone/>
            </a:pPr>
            <a:endParaRPr lang="en-US" sz="1800" smtClean="0"/>
          </a:p>
          <a:p>
            <a:pPr lvl="1" eaLnBrk="1" hangingPunct="1">
              <a:lnSpc>
                <a:spcPct val="80000"/>
              </a:lnSpc>
              <a:buFontTx/>
              <a:buNone/>
            </a:pPr>
            <a:r>
              <a:rPr lang="en-US" sz="1800" smtClean="0"/>
              <a:t>	So far only done for the Atlantic basin…</a:t>
            </a:r>
          </a:p>
        </p:txBody>
      </p:sp>
      <p:sp>
        <p:nvSpPr>
          <p:cNvPr id="69636" name="Text Box 4"/>
          <p:cNvSpPr txBox="1">
            <a:spLocks noChangeArrowheads="1"/>
          </p:cNvSpPr>
          <p:nvPr/>
        </p:nvSpPr>
        <p:spPr bwMode="auto">
          <a:xfrm>
            <a:off x="8670925" y="36513"/>
            <a:ext cx="438150" cy="366712"/>
          </a:xfrm>
          <a:prstGeom prst="rect">
            <a:avLst/>
          </a:prstGeom>
          <a:noFill/>
          <a:ln w="9525">
            <a:noFill/>
            <a:miter lim="800000"/>
            <a:headEnd/>
            <a:tailEnd/>
          </a:ln>
        </p:spPr>
        <p:txBody>
          <a:bodyPr wrap="none">
            <a:spAutoFit/>
          </a:bodyPr>
          <a:lstStyle/>
          <a:p>
            <a:fld id="{7DB05734-F706-43FF-AAC6-A76B26003EBD}" type="slidenum">
              <a:rPr lang="en-US"/>
              <a:pPr/>
              <a:t>39</a:t>
            </a:fld>
            <a:endParaRPr lang="en-US"/>
          </a:p>
        </p:txBody>
      </p:sp>
      <p:sp>
        <p:nvSpPr>
          <p:cNvPr id="69637" name="Right Arrow 4"/>
          <p:cNvSpPr>
            <a:spLocks noChangeArrowheads="1"/>
          </p:cNvSpPr>
          <p:nvPr/>
        </p:nvSpPr>
        <p:spPr bwMode="auto">
          <a:xfrm>
            <a:off x="533400" y="3478213"/>
            <a:ext cx="977900" cy="484187"/>
          </a:xfrm>
          <a:prstGeom prst="rightArrow">
            <a:avLst>
              <a:gd name="adj1" fmla="val 50000"/>
              <a:gd name="adj2" fmla="val 50024"/>
            </a:avLst>
          </a:prstGeom>
          <a:solidFill>
            <a:schemeClr val="accent1"/>
          </a:solidFill>
          <a:ln w="9525" algn="ctr">
            <a:solidFill>
              <a:schemeClr val="tx1"/>
            </a:solidFill>
            <a:round/>
            <a:headEnd/>
            <a:tailEnd/>
          </a:ln>
        </p:spPr>
        <p:txBody>
          <a:bodyPr/>
          <a:lstStyle/>
          <a:p>
            <a:endParaRPr lang="en-US"/>
          </a:p>
        </p:txBody>
      </p:sp>
      <p:sp>
        <p:nvSpPr>
          <p:cNvPr id="69638" name="Right Arrow 4"/>
          <p:cNvSpPr>
            <a:spLocks noChangeArrowheads="1"/>
          </p:cNvSpPr>
          <p:nvPr/>
        </p:nvSpPr>
        <p:spPr bwMode="auto">
          <a:xfrm>
            <a:off x="533400" y="5029200"/>
            <a:ext cx="977900" cy="484188"/>
          </a:xfrm>
          <a:prstGeom prst="rightArrow">
            <a:avLst>
              <a:gd name="adj1" fmla="val 50000"/>
              <a:gd name="adj2" fmla="val 50024"/>
            </a:avLst>
          </a:prstGeom>
          <a:solidFill>
            <a:schemeClr val="accent1"/>
          </a:solidFill>
          <a:ln w="9525" algn="ctr">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838200" y="381000"/>
            <a:ext cx="7772400" cy="1470025"/>
          </a:xfrm>
        </p:spPr>
        <p:txBody>
          <a:bodyPr/>
          <a:lstStyle/>
          <a:p>
            <a:pPr eaLnBrk="1" hangingPunct="1"/>
            <a:r>
              <a:rPr lang="en-US" smtClean="0"/>
              <a:t>Expert Team Members:</a:t>
            </a:r>
          </a:p>
        </p:txBody>
      </p:sp>
      <p:sp>
        <p:nvSpPr>
          <p:cNvPr id="3" name="Subtitle 2"/>
          <p:cNvSpPr>
            <a:spLocks noGrp="1"/>
          </p:cNvSpPr>
          <p:nvPr>
            <p:ph type="subTitle" idx="1"/>
          </p:nvPr>
        </p:nvSpPr>
        <p:spPr>
          <a:xfrm>
            <a:off x="990600" y="1752600"/>
            <a:ext cx="7620000" cy="4419600"/>
          </a:xfrm>
        </p:spPr>
        <p:txBody>
          <a:bodyPr rtlCol="0">
            <a:normAutofit fontScale="92500" lnSpcReduction="10000"/>
          </a:bodyPr>
          <a:lstStyle/>
          <a:p>
            <a:pPr algn="l" eaLnBrk="1" fontAlgn="auto" hangingPunct="1">
              <a:spcAft>
                <a:spcPts val="0"/>
              </a:spcAft>
              <a:buFont typeface="Arial" pitchFamily="34" charset="0"/>
              <a:buNone/>
              <a:defRPr/>
            </a:pPr>
            <a:r>
              <a:rPr lang="en-US" sz="2000" dirty="0" smtClean="0">
                <a:solidFill>
                  <a:schemeClr val="tx1"/>
                </a:solidFill>
              </a:rPr>
              <a:t>John McBride, Co-Chair 	 </a:t>
            </a:r>
            <a:r>
              <a:rPr lang="en-US" sz="1600" dirty="0" smtClean="0">
                <a:solidFill>
                  <a:schemeClr val="tx1"/>
                </a:solidFill>
              </a:rPr>
              <a:t>Center for Australian Weather and Climate Research, </a:t>
            </a:r>
          </a:p>
          <a:p>
            <a:pPr algn="l" eaLnBrk="1" fontAlgn="auto" hangingPunct="1">
              <a:spcAft>
                <a:spcPts val="0"/>
              </a:spcAft>
              <a:buFont typeface="Arial" pitchFamily="34" charset="0"/>
              <a:buNone/>
              <a:defRPr/>
            </a:pPr>
            <a:r>
              <a:rPr lang="en-US" sz="1600" dirty="0" smtClean="0">
                <a:solidFill>
                  <a:schemeClr val="tx1"/>
                </a:solidFill>
              </a:rPr>
              <a:t>        				Melbourne, Australia</a:t>
            </a:r>
            <a:endParaRPr lang="en-US" sz="2000" dirty="0" smtClean="0">
              <a:solidFill>
                <a:schemeClr val="tx1"/>
              </a:solidFill>
            </a:endParaRPr>
          </a:p>
          <a:p>
            <a:pPr algn="l" eaLnBrk="1" fontAlgn="auto" hangingPunct="1">
              <a:spcAft>
                <a:spcPts val="0"/>
              </a:spcAft>
              <a:buFont typeface="Arial" pitchFamily="34" charset="0"/>
              <a:buNone/>
              <a:defRPr/>
            </a:pPr>
            <a:r>
              <a:rPr lang="en-US" sz="2000" dirty="0" smtClean="0">
                <a:solidFill>
                  <a:schemeClr val="tx1"/>
                </a:solidFill>
              </a:rPr>
              <a:t>Tom Knutson, Co-Chair	 </a:t>
            </a:r>
            <a:r>
              <a:rPr lang="en-US" sz="1600" dirty="0" smtClean="0">
                <a:solidFill>
                  <a:schemeClr val="tx1"/>
                </a:solidFill>
              </a:rPr>
              <a:t>Geophysical Fluid Dynamics Laboratory/NOAA, </a:t>
            </a:r>
          </a:p>
          <a:p>
            <a:pPr algn="l" eaLnBrk="1" fontAlgn="auto" hangingPunct="1">
              <a:spcAft>
                <a:spcPts val="0"/>
              </a:spcAft>
              <a:buFont typeface="Arial" pitchFamily="34" charset="0"/>
              <a:buNone/>
              <a:defRPr/>
            </a:pPr>
            <a:r>
              <a:rPr lang="en-US" sz="1600" dirty="0" smtClean="0">
                <a:solidFill>
                  <a:schemeClr val="tx1"/>
                </a:solidFill>
              </a:rPr>
              <a:t>        				 Princeton, USA</a:t>
            </a:r>
          </a:p>
          <a:p>
            <a:pPr algn="l" eaLnBrk="1" fontAlgn="auto" hangingPunct="1">
              <a:spcAft>
                <a:spcPts val="0"/>
              </a:spcAft>
              <a:buFont typeface="Arial" pitchFamily="34" charset="0"/>
              <a:buNone/>
              <a:defRPr/>
            </a:pPr>
            <a:endParaRPr lang="en-US" sz="2000" dirty="0" smtClean="0">
              <a:solidFill>
                <a:schemeClr val="tx1"/>
              </a:solidFill>
            </a:endParaRPr>
          </a:p>
          <a:p>
            <a:pPr algn="l" eaLnBrk="1" fontAlgn="auto" hangingPunct="1">
              <a:spcAft>
                <a:spcPts val="0"/>
              </a:spcAft>
              <a:buFont typeface="Arial" pitchFamily="34" charset="0"/>
              <a:buNone/>
              <a:defRPr/>
            </a:pPr>
            <a:r>
              <a:rPr lang="en-US" sz="2000" dirty="0" smtClean="0">
                <a:solidFill>
                  <a:schemeClr val="tx1"/>
                </a:solidFill>
              </a:rPr>
              <a:t>Johnny Chan	</a:t>
            </a:r>
            <a:r>
              <a:rPr lang="en-US" sz="1600" dirty="0" smtClean="0">
                <a:solidFill>
                  <a:schemeClr val="tx1"/>
                </a:solidFill>
              </a:rPr>
              <a:t>University of Hong Kong, Hong Kong, China</a:t>
            </a:r>
            <a:endParaRPr lang="en-US" sz="2000" dirty="0" smtClean="0">
              <a:solidFill>
                <a:schemeClr val="tx1"/>
              </a:solidFill>
            </a:endParaRPr>
          </a:p>
          <a:p>
            <a:pPr algn="l" eaLnBrk="1" fontAlgn="auto" hangingPunct="1">
              <a:spcAft>
                <a:spcPts val="0"/>
              </a:spcAft>
              <a:buFont typeface="Arial" pitchFamily="34" charset="0"/>
              <a:buNone/>
              <a:defRPr/>
            </a:pPr>
            <a:r>
              <a:rPr lang="en-US" sz="2000" dirty="0" smtClean="0">
                <a:solidFill>
                  <a:schemeClr val="tx1"/>
                </a:solidFill>
              </a:rPr>
              <a:t>Kerry Emanuel 	</a:t>
            </a:r>
            <a:r>
              <a:rPr lang="en-US" sz="1600" dirty="0" smtClean="0">
                <a:solidFill>
                  <a:schemeClr val="tx1"/>
                </a:solidFill>
              </a:rPr>
              <a:t>Massachusetts Institute of Technology, Cambridge, USA</a:t>
            </a:r>
            <a:endParaRPr lang="en-US" sz="2000" dirty="0" smtClean="0">
              <a:solidFill>
                <a:schemeClr val="tx1"/>
              </a:solidFill>
            </a:endParaRPr>
          </a:p>
          <a:p>
            <a:pPr algn="l" eaLnBrk="1" fontAlgn="auto" hangingPunct="1">
              <a:spcAft>
                <a:spcPts val="0"/>
              </a:spcAft>
              <a:buFont typeface="Arial" pitchFamily="34" charset="0"/>
              <a:buNone/>
              <a:defRPr/>
            </a:pPr>
            <a:r>
              <a:rPr lang="en-US" sz="2000" dirty="0" smtClean="0">
                <a:solidFill>
                  <a:schemeClr val="tx1"/>
                </a:solidFill>
              </a:rPr>
              <a:t>Greg Holland 	</a:t>
            </a:r>
            <a:r>
              <a:rPr lang="en-US" sz="1600" dirty="0" smtClean="0">
                <a:solidFill>
                  <a:schemeClr val="tx1"/>
                </a:solidFill>
              </a:rPr>
              <a:t>National Center for Atmospheric Research, Boulder, USA</a:t>
            </a:r>
            <a:endParaRPr lang="en-US" sz="2000" dirty="0" smtClean="0">
              <a:solidFill>
                <a:schemeClr val="tx1"/>
              </a:solidFill>
            </a:endParaRPr>
          </a:p>
          <a:p>
            <a:pPr algn="l" eaLnBrk="1" fontAlgn="auto" hangingPunct="1">
              <a:spcAft>
                <a:spcPts val="0"/>
              </a:spcAft>
              <a:buFont typeface="Arial" pitchFamily="34" charset="0"/>
              <a:buNone/>
              <a:defRPr/>
            </a:pPr>
            <a:r>
              <a:rPr lang="en-US" sz="2000" dirty="0" smtClean="0">
                <a:solidFill>
                  <a:schemeClr val="tx1"/>
                </a:solidFill>
              </a:rPr>
              <a:t>Chris </a:t>
            </a:r>
            <a:r>
              <a:rPr lang="en-US" sz="2000" dirty="0" err="1" smtClean="0">
                <a:solidFill>
                  <a:schemeClr val="tx1"/>
                </a:solidFill>
              </a:rPr>
              <a:t>Landsea</a:t>
            </a:r>
            <a:r>
              <a:rPr lang="en-US" sz="2000" dirty="0" smtClean="0">
                <a:solidFill>
                  <a:schemeClr val="tx1"/>
                </a:solidFill>
              </a:rPr>
              <a:t> 	</a:t>
            </a:r>
            <a:r>
              <a:rPr lang="en-US" sz="1600" dirty="0" smtClean="0">
                <a:solidFill>
                  <a:schemeClr val="tx1"/>
                </a:solidFill>
              </a:rPr>
              <a:t>National Hurricane Center/NOAA, Miami, USA</a:t>
            </a:r>
            <a:endParaRPr lang="en-US" sz="2000" dirty="0" smtClean="0">
              <a:solidFill>
                <a:schemeClr val="tx1"/>
              </a:solidFill>
            </a:endParaRPr>
          </a:p>
          <a:p>
            <a:pPr algn="l" eaLnBrk="1" fontAlgn="auto" hangingPunct="1">
              <a:spcAft>
                <a:spcPts val="0"/>
              </a:spcAft>
              <a:buFont typeface="Arial" pitchFamily="34" charset="0"/>
              <a:buNone/>
              <a:defRPr/>
            </a:pPr>
            <a:r>
              <a:rPr lang="en-US" sz="2000" dirty="0" smtClean="0">
                <a:solidFill>
                  <a:schemeClr val="tx1"/>
                </a:solidFill>
              </a:rPr>
              <a:t>Isaac Held 	</a:t>
            </a:r>
            <a:r>
              <a:rPr lang="en-US" sz="1600" dirty="0" smtClean="0">
                <a:solidFill>
                  <a:schemeClr val="tx1"/>
                </a:solidFill>
              </a:rPr>
              <a:t>Geophysical Fluid Dynamics Laboratory/NOAA, USA</a:t>
            </a:r>
            <a:endParaRPr lang="en-US" sz="2000" dirty="0" smtClean="0">
              <a:solidFill>
                <a:schemeClr val="tx1"/>
              </a:solidFill>
            </a:endParaRPr>
          </a:p>
          <a:p>
            <a:pPr algn="l" eaLnBrk="1" fontAlgn="auto" hangingPunct="1">
              <a:spcAft>
                <a:spcPts val="0"/>
              </a:spcAft>
              <a:buFont typeface="Arial" pitchFamily="34" charset="0"/>
              <a:buNone/>
              <a:defRPr/>
            </a:pPr>
            <a:r>
              <a:rPr lang="en-US" sz="2000" dirty="0" smtClean="0">
                <a:solidFill>
                  <a:schemeClr val="tx1"/>
                </a:solidFill>
              </a:rPr>
              <a:t>Jim </a:t>
            </a:r>
            <a:r>
              <a:rPr lang="en-US" sz="2000" dirty="0" err="1" smtClean="0">
                <a:solidFill>
                  <a:schemeClr val="tx1"/>
                </a:solidFill>
              </a:rPr>
              <a:t>Kossin</a:t>
            </a:r>
            <a:r>
              <a:rPr lang="en-US" sz="2000" dirty="0" smtClean="0">
                <a:solidFill>
                  <a:schemeClr val="tx1"/>
                </a:solidFill>
              </a:rPr>
              <a:t> 	</a:t>
            </a:r>
            <a:r>
              <a:rPr lang="en-US" sz="1600" dirty="0" smtClean="0">
                <a:solidFill>
                  <a:schemeClr val="tx1"/>
                </a:solidFill>
              </a:rPr>
              <a:t>National Climatic Data Center/NOAA, Madison, USA</a:t>
            </a:r>
            <a:endParaRPr lang="en-US" sz="2000" dirty="0" smtClean="0">
              <a:solidFill>
                <a:schemeClr val="tx1"/>
              </a:solidFill>
            </a:endParaRPr>
          </a:p>
          <a:p>
            <a:pPr algn="l" eaLnBrk="1" fontAlgn="auto" hangingPunct="1">
              <a:spcAft>
                <a:spcPts val="0"/>
              </a:spcAft>
              <a:buFont typeface="Arial" pitchFamily="34" charset="0"/>
              <a:buNone/>
              <a:defRPr/>
            </a:pPr>
            <a:r>
              <a:rPr lang="en-US" sz="2000" dirty="0" smtClean="0">
                <a:solidFill>
                  <a:schemeClr val="tx1"/>
                </a:solidFill>
              </a:rPr>
              <a:t>A.K. </a:t>
            </a:r>
            <a:r>
              <a:rPr lang="en-US" sz="2000" dirty="0" err="1" smtClean="0">
                <a:solidFill>
                  <a:schemeClr val="tx1"/>
                </a:solidFill>
              </a:rPr>
              <a:t>Srivastava</a:t>
            </a:r>
            <a:r>
              <a:rPr lang="en-US" sz="2000" dirty="0" smtClean="0">
                <a:solidFill>
                  <a:schemeClr val="tx1"/>
                </a:solidFill>
              </a:rPr>
              <a:t> 	</a:t>
            </a:r>
            <a:r>
              <a:rPr lang="en-US" sz="1600" dirty="0" smtClean="0">
                <a:solidFill>
                  <a:schemeClr val="tx1"/>
                </a:solidFill>
              </a:rPr>
              <a:t>India Meteorological Department, </a:t>
            </a:r>
            <a:r>
              <a:rPr lang="en-US" sz="1600" dirty="0" err="1" smtClean="0">
                <a:solidFill>
                  <a:schemeClr val="tx1"/>
                </a:solidFill>
              </a:rPr>
              <a:t>Pune</a:t>
            </a:r>
            <a:r>
              <a:rPr lang="en-US" sz="1600" dirty="0" smtClean="0">
                <a:solidFill>
                  <a:schemeClr val="tx1"/>
                </a:solidFill>
              </a:rPr>
              <a:t>, India</a:t>
            </a:r>
            <a:endParaRPr lang="en-US" sz="2000" dirty="0" smtClean="0">
              <a:solidFill>
                <a:schemeClr val="tx1"/>
              </a:solidFill>
            </a:endParaRPr>
          </a:p>
          <a:p>
            <a:pPr algn="l" eaLnBrk="1" fontAlgn="auto" hangingPunct="1">
              <a:spcAft>
                <a:spcPts val="0"/>
              </a:spcAft>
              <a:buFont typeface="Arial" pitchFamily="34" charset="0"/>
              <a:buNone/>
              <a:defRPr/>
            </a:pPr>
            <a:r>
              <a:rPr lang="en-US" sz="2000" dirty="0" smtClean="0">
                <a:solidFill>
                  <a:schemeClr val="tx1"/>
                </a:solidFill>
              </a:rPr>
              <a:t>Masato </a:t>
            </a:r>
            <a:r>
              <a:rPr lang="en-US" sz="2000" dirty="0" err="1" smtClean="0">
                <a:solidFill>
                  <a:schemeClr val="tx1"/>
                </a:solidFill>
              </a:rPr>
              <a:t>Sugi</a:t>
            </a:r>
            <a:r>
              <a:rPr lang="en-US" sz="2000" dirty="0">
                <a:solidFill>
                  <a:schemeClr val="tx1"/>
                </a:solidFill>
              </a:rPr>
              <a:t> </a:t>
            </a:r>
            <a:r>
              <a:rPr lang="en-US" sz="2000" dirty="0" smtClean="0">
                <a:solidFill>
                  <a:schemeClr val="tx1"/>
                </a:solidFill>
              </a:rPr>
              <a:t>	</a:t>
            </a:r>
            <a:r>
              <a:rPr lang="en-US" sz="1600" dirty="0" smtClean="0">
                <a:solidFill>
                  <a:schemeClr val="tx1"/>
                </a:solidFill>
              </a:rPr>
              <a:t>Research Institute for Global Change/JAMSTEC, Yokohama, Japan</a:t>
            </a:r>
            <a:endParaRPr lang="en-US" sz="2000" dirty="0" smtClean="0">
              <a:solidFill>
                <a:schemeClr val="tx1"/>
              </a:solidFill>
            </a:endParaRPr>
          </a:p>
          <a:p>
            <a:pPr algn="l" eaLnBrk="1" fontAlgn="auto" hangingPunct="1">
              <a:spcAft>
                <a:spcPts val="0"/>
              </a:spcAft>
              <a:buFont typeface="Arial" pitchFamily="34" charset="0"/>
              <a:buNone/>
              <a:defRPr/>
            </a:pPr>
            <a:endParaRPr lang="en-US" sz="2000" dirty="0"/>
          </a:p>
        </p:txBody>
      </p:sp>
    </p:spTree>
    <p:extLst>
      <p:ext uri="{BB962C8B-B14F-4D97-AF65-F5344CB8AC3E}">
        <p14:creationId xmlns:p14="http://schemas.microsoft.com/office/powerpoint/2010/main" val="18574689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228600" y="274638"/>
            <a:ext cx="8534400" cy="1173162"/>
          </a:xfrm>
        </p:spPr>
        <p:txBody>
          <a:bodyPr/>
          <a:lstStyle/>
          <a:p>
            <a:pPr eaLnBrk="1" hangingPunct="1"/>
            <a:r>
              <a:rPr lang="en-US" sz="1800" b="1" dirty="0" smtClean="0"/>
              <a:t>Modeled Impact of Anthropogenic Warming on the Frequency of Intense Atlantic Hurricanes,  Bender et al., </a:t>
            </a:r>
            <a:r>
              <a:rPr lang="en-US" sz="1800" b="1" i="1" dirty="0" smtClean="0"/>
              <a:t>Science, </a:t>
            </a:r>
            <a:r>
              <a:rPr lang="en-US" sz="1800" b="1" dirty="0" smtClean="0"/>
              <a:t>2010.</a:t>
            </a:r>
            <a:br>
              <a:rPr lang="en-US" sz="1800" b="1" dirty="0" smtClean="0"/>
            </a:br>
            <a:endParaRPr lang="en-US" sz="1400" b="1" i="1" dirty="0" smtClean="0"/>
          </a:p>
        </p:txBody>
      </p:sp>
      <p:pic>
        <p:nvPicPr>
          <p:cNvPr id="2051" name="Picture 4" descr="method_illust_big.png"/>
          <p:cNvPicPr>
            <a:picLocks noChangeAspect="1"/>
          </p:cNvPicPr>
          <p:nvPr/>
        </p:nvPicPr>
        <p:blipFill>
          <a:blip r:embed="rId2" cstate="print"/>
          <a:srcRect/>
          <a:stretch>
            <a:fillRect/>
          </a:stretch>
        </p:blipFill>
        <p:spPr bwMode="auto">
          <a:xfrm>
            <a:off x="1371600" y="1233488"/>
            <a:ext cx="6638925" cy="5624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katrina_slide"/>
          <p:cNvPicPr>
            <a:picLocks noChangeAspect="1" noChangeArrowheads="1"/>
          </p:cNvPicPr>
          <p:nvPr/>
        </p:nvPicPr>
        <p:blipFill>
          <a:blip r:embed="rId2" cstate="print"/>
          <a:srcRect/>
          <a:stretch>
            <a:fillRect/>
          </a:stretch>
        </p:blipFill>
        <p:spPr bwMode="auto">
          <a:xfrm>
            <a:off x="685800" y="762000"/>
            <a:ext cx="8001000" cy="5191125"/>
          </a:xfrm>
          <a:prstGeom prst="rect">
            <a:avLst/>
          </a:prstGeom>
          <a:noFill/>
          <a:ln w="9525">
            <a:noFill/>
            <a:miter lim="800000"/>
            <a:headEnd/>
            <a:tailEnd/>
          </a:ln>
        </p:spPr>
      </p:pic>
      <p:sp>
        <p:nvSpPr>
          <p:cNvPr id="71683" name="Text Box 3"/>
          <p:cNvSpPr txBox="1">
            <a:spLocks noChangeArrowheads="1"/>
          </p:cNvSpPr>
          <p:nvPr/>
        </p:nvSpPr>
        <p:spPr bwMode="auto">
          <a:xfrm>
            <a:off x="8594725" y="188913"/>
            <a:ext cx="438150" cy="366712"/>
          </a:xfrm>
          <a:prstGeom prst="rect">
            <a:avLst/>
          </a:prstGeom>
          <a:noFill/>
          <a:ln w="9525">
            <a:noFill/>
            <a:miter lim="800000"/>
            <a:headEnd/>
            <a:tailEnd/>
          </a:ln>
        </p:spPr>
        <p:txBody>
          <a:bodyPr wrap="none">
            <a:spAutoFit/>
          </a:bodyPr>
          <a:lstStyle/>
          <a:p>
            <a:fld id="{FF44C354-013B-426B-AF62-14D8C19A9107}" type="slidenum">
              <a:rPr lang="en-US"/>
              <a:pPr/>
              <a:t>41</a:t>
            </a:fld>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idx="4294967295"/>
          </p:nvPr>
        </p:nvSpPr>
        <p:spPr>
          <a:xfrm>
            <a:off x="457200" y="152400"/>
            <a:ext cx="8229600" cy="563563"/>
          </a:xfrm>
        </p:spPr>
        <p:txBody>
          <a:bodyPr/>
          <a:lstStyle/>
          <a:p>
            <a:pPr eaLnBrk="1" hangingPunct="1"/>
            <a:r>
              <a:rPr lang="en-US" sz="3200" smtClean="0"/>
              <a:t>EXPERIMENTAL DESIGN </a:t>
            </a:r>
          </a:p>
        </p:txBody>
      </p:sp>
      <p:sp>
        <p:nvSpPr>
          <p:cNvPr id="72707" name="Rectangle 3"/>
          <p:cNvSpPr>
            <a:spLocks noGrp="1" noChangeArrowheads="1"/>
          </p:cNvSpPr>
          <p:nvPr>
            <p:ph type="body" idx="4294967295"/>
          </p:nvPr>
        </p:nvSpPr>
        <p:spPr>
          <a:xfrm>
            <a:off x="1219200" y="1828800"/>
            <a:ext cx="6934200" cy="4267200"/>
          </a:xfrm>
        </p:spPr>
        <p:txBody>
          <a:bodyPr/>
          <a:lstStyle/>
          <a:p>
            <a:pPr eaLnBrk="1" hangingPunct="1">
              <a:lnSpc>
                <a:spcPct val="80000"/>
              </a:lnSpc>
            </a:pPr>
            <a:r>
              <a:rPr lang="en-US" sz="2000" dirty="0" smtClean="0"/>
              <a:t>Latest version of the GFDL Hurricane Prediction system used for this study (Operational at NCEP and FLEET since 1995).</a:t>
            </a:r>
          </a:p>
          <a:p>
            <a:pPr eaLnBrk="1" hangingPunct="1">
              <a:lnSpc>
                <a:spcPct val="80000"/>
              </a:lnSpc>
            </a:pPr>
            <a:endParaRPr lang="en-US" sz="2000" dirty="0" smtClean="0"/>
          </a:p>
          <a:p>
            <a:pPr eaLnBrk="1" hangingPunct="1">
              <a:lnSpc>
                <a:spcPct val="80000"/>
              </a:lnSpc>
            </a:pPr>
            <a:r>
              <a:rPr lang="en-US" sz="2000" dirty="0" smtClean="0"/>
              <a:t>Every </a:t>
            </a:r>
            <a:r>
              <a:rPr lang="en-US" sz="2000" dirty="0" err="1" smtClean="0"/>
              <a:t>Zetac</a:t>
            </a:r>
            <a:r>
              <a:rPr lang="en-US" sz="2000" dirty="0" smtClean="0"/>
              <a:t> Regional Climate model tropical storm was downscaled to the GFDL hurricane prediction model for the 27 years from 1980 to 2006 (</a:t>
            </a:r>
            <a:r>
              <a:rPr lang="en-US" sz="2000" b="1" i="1" dirty="0" smtClean="0">
                <a:solidFill>
                  <a:schemeClr val="accent2"/>
                </a:solidFill>
              </a:rPr>
              <a:t>control and </a:t>
            </a:r>
            <a:r>
              <a:rPr lang="en-US" sz="2000" b="1" i="1" dirty="0" smtClean="0">
                <a:solidFill>
                  <a:srgbClr val="FF0000"/>
                </a:solidFill>
              </a:rPr>
              <a:t>warm climate</a:t>
            </a:r>
            <a:r>
              <a:rPr lang="en-US" sz="2000" dirty="0" smtClean="0"/>
              <a:t>). </a:t>
            </a:r>
          </a:p>
          <a:p>
            <a:pPr eaLnBrk="1" hangingPunct="1">
              <a:lnSpc>
                <a:spcPct val="80000"/>
              </a:lnSpc>
              <a:buFontTx/>
              <a:buNone/>
            </a:pPr>
            <a:endParaRPr lang="en-US" sz="2000" dirty="0" smtClean="0"/>
          </a:p>
          <a:p>
            <a:pPr eaLnBrk="1" hangingPunct="1">
              <a:lnSpc>
                <a:spcPct val="80000"/>
              </a:lnSpc>
            </a:pPr>
            <a:r>
              <a:rPr lang="en-US" sz="2000" dirty="0" smtClean="0"/>
              <a:t>All forecasts were begun 3 days before maximum intensity obtained by the </a:t>
            </a:r>
            <a:r>
              <a:rPr lang="en-US" sz="2000" dirty="0" err="1" smtClean="0"/>
              <a:t>Zetac</a:t>
            </a:r>
            <a:r>
              <a:rPr lang="en-US" sz="2000" dirty="0" smtClean="0"/>
              <a:t> model or when </a:t>
            </a:r>
            <a:r>
              <a:rPr lang="en-US" sz="2000" dirty="0" err="1" smtClean="0"/>
              <a:t>Zetac</a:t>
            </a:r>
            <a:r>
              <a:rPr lang="en-US" sz="2000" dirty="0" smtClean="0"/>
              <a:t> model first designated system as tropical storm (if less then 3 days before maximum intensity).</a:t>
            </a:r>
          </a:p>
          <a:p>
            <a:pPr eaLnBrk="1" hangingPunct="1">
              <a:lnSpc>
                <a:spcPct val="80000"/>
              </a:lnSpc>
              <a:buFontTx/>
              <a:buNone/>
            </a:pPr>
            <a:endParaRPr lang="en-US" sz="2000" dirty="0" smtClean="0"/>
          </a:p>
          <a:p>
            <a:pPr eaLnBrk="1" hangingPunct="1">
              <a:lnSpc>
                <a:spcPct val="80000"/>
              </a:lnSpc>
            </a:pPr>
            <a:r>
              <a:rPr lang="en-US" sz="2000" dirty="0" smtClean="0"/>
              <a:t>GFDL Hurricane Model runs were  5 days duration.  </a:t>
            </a:r>
          </a:p>
          <a:p>
            <a:pPr eaLnBrk="1" hangingPunct="1">
              <a:lnSpc>
                <a:spcPct val="80000"/>
              </a:lnSpc>
              <a:buFontTx/>
              <a:buNone/>
            </a:pPr>
            <a:endParaRPr lang="en-US" sz="2000" dirty="0" smtClean="0"/>
          </a:p>
          <a:p>
            <a:pPr eaLnBrk="1" hangingPunct="1">
              <a:lnSpc>
                <a:spcPct val="80000"/>
              </a:lnSpc>
              <a:buFontTx/>
              <a:buNone/>
            </a:pPr>
            <a:endParaRPr lang="en-US" sz="1900" dirty="0" smtClean="0"/>
          </a:p>
          <a:p>
            <a:pPr eaLnBrk="1" hangingPunct="1">
              <a:lnSpc>
                <a:spcPct val="80000"/>
              </a:lnSpc>
              <a:buFontTx/>
              <a:buNone/>
            </a:pPr>
            <a:endParaRPr lang="en-US" sz="1900" dirty="0" smtClean="0"/>
          </a:p>
        </p:txBody>
      </p:sp>
      <p:sp>
        <p:nvSpPr>
          <p:cNvPr id="72708" name="Text Box 5"/>
          <p:cNvSpPr txBox="1">
            <a:spLocks noChangeArrowheads="1"/>
          </p:cNvSpPr>
          <p:nvPr/>
        </p:nvSpPr>
        <p:spPr bwMode="auto">
          <a:xfrm>
            <a:off x="8366125" y="112713"/>
            <a:ext cx="438150" cy="366712"/>
          </a:xfrm>
          <a:prstGeom prst="rect">
            <a:avLst/>
          </a:prstGeom>
          <a:noFill/>
          <a:ln w="9525">
            <a:noFill/>
            <a:miter lim="800000"/>
            <a:headEnd/>
            <a:tailEnd/>
          </a:ln>
        </p:spPr>
        <p:txBody>
          <a:bodyPr wrap="none">
            <a:spAutoFit/>
          </a:bodyPr>
          <a:lstStyle/>
          <a:p>
            <a:fld id="{B6649CEA-FD5A-4135-A96F-3ADC50A12E1F}" type="slidenum">
              <a:rPr lang="en-US"/>
              <a:pPr/>
              <a:t>42</a:t>
            </a:fld>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gfdl_winds"/>
          <p:cNvPicPr>
            <a:picLocks noChangeAspect="1" noChangeArrowheads="1"/>
          </p:cNvPicPr>
          <p:nvPr/>
        </p:nvPicPr>
        <p:blipFill>
          <a:blip r:embed="rId2" cstate="print"/>
          <a:srcRect/>
          <a:stretch>
            <a:fillRect/>
          </a:stretch>
        </p:blipFill>
        <p:spPr bwMode="auto">
          <a:xfrm>
            <a:off x="228600" y="1447800"/>
            <a:ext cx="4648200" cy="3810000"/>
          </a:xfrm>
          <a:prstGeom prst="rect">
            <a:avLst/>
          </a:prstGeom>
          <a:noFill/>
          <a:ln w="9525">
            <a:noFill/>
            <a:miter lim="800000"/>
            <a:headEnd/>
            <a:tailEnd/>
          </a:ln>
        </p:spPr>
      </p:pic>
      <p:pic>
        <p:nvPicPr>
          <p:cNvPr id="73731" name="Picture 3" descr="zetac"/>
          <p:cNvPicPr>
            <a:picLocks noChangeAspect="1" noChangeArrowheads="1"/>
          </p:cNvPicPr>
          <p:nvPr/>
        </p:nvPicPr>
        <p:blipFill>
          <a:blip r:embed="rId3" cstate="print"/>
          <a:srcRect/>
          <a:stretch>
            <a:fillRect/>
          </a:stretch>
        </p:blipFill>
        <p:spPr bwMode="auto">
          <a:xfrm>
            <a:off x="4495800" y="1676400"/>
            <a:ext cx="4191000" cy="3259138"/>
          </a:xfrm>
          <a:prstGeom prst="rect">
            <a:avLst/>
          </a:prstGeom>
          <a:noFill/>
          <a:ln w="9525">
            <a:noFill/>
            <a:miter lim="800000"/>
            <a:headEnd/>
            <a:tailEnd/>
          </a:ln>
        </p:spPr>
      </p:pic>
      <p:sp>
        <p:nvSpPr>
          <p:cNvPr id="73732" name="Rectangle 4"/>
          <p:cNvSpPr>
            <a:spLocks noChangeArrowheads="1"/>
          </p:cNvSpPr>
          <p:nvPr/>
        </p:nvSpPr>
        <p:spPr bwMode="auto">
          <a:xfrm>
            <a:off x="4724400" y="1447800"/>
            <a:ext cx="4191000" cy="517525"/>
          </a:xfrm>
          <a:prstGeom prst="rect">
            <a:avLst/>
          </a:prstGeom>
          <a:solidFill>
            <a:schemeClr val="bg1"/>
          </a:solidFill>
          <a:ln w="9525">
            <a:noFill/>
            <a:miter lim="800000"/>
            <a:headEnd/>
            <a:tailEnd/>
          </a:ln>
        </p:spPr>
        <p:txBody>
          <a:bodyPr>
            <a:spAutoFit/>
          </a:bodyPr>
          <a:lstStyle/>
          <a:p>
            <a:pPr eaLnBrk="1" hangingPunct="1"/>
            <a:r>
              <a:rPr lang="en-US" sz="1400" b="1">
                <a:cs typeface="Arial" charset="0"/>
              </a:rPr>
              <a:t>Simulated distributions of maximum wind speeds, downscaling from NCEP Reanalysis </a:t>
            </a:r>
          </a:p>
        </p:txBody>
      </p:sp>
      <p:sp>
        <p:nvSpPr>
          <p:cNvPr id="73733" name="Rectangle 5"/>
          <p:cNvSpPr>
            <a:spLocks noChangeArrowheads="1"/>
          </p:cNvSpPr>
          <p:nvPr/>
        </p:nvSpPr>
        <p:spPr bwMode="auto">
          <a:xfrm>
            <a:off x="838200" y="4168775"/>
            <a:ext cx="2420938" cy="517525"/>
          </a:xfrm>
          <a:prstGeom prst="rect">
            <a:avLst/>
          </a:prstGeom>
          <a:noFill/>
          <a:ln w="9525">
            <a:noFill/>
            <a:miter lim="800000"/>
            <a:headEnd/>
            <a:tailEnd/>
          </a:ln>
        </p:spPr>
        <p:txBody>
          <a:bodyPr wrap="none">
            <a:spAutoFit/>
          </a:bodyPr>
          <a:lstStyle/>
          <a:p>
            <a:pPr eaLnBrk="1" hangingPunct="1"/>
            <a:r>
              <a:rPr lang="en-US" sz="1400" b="1">
                <a:cs typeface="Arial" charset="0"/>
              </a:rPr>
              <a:t>NCEP version of the GFDL</a:t>
            </a:r>
          </a:p>
          <a:p>
            <a:pPr eaLnBrk="1" hangingPunct="1"/>
            <a:r>
              <a:rPr lang="en-US" sz="1400" b="1">
                <a:cs typeface="Arial" charset="0"/>
              </a:rPr>
              <a:t>Operational Model</a:t>
            </a:r>
          </a:p>
        </p:txBody>
      </p:sp>
      <p:sp>
        <p:nvSpPr>
          <p:cNvPr id="73734" name="Rectangle 6"/>
          <p:cNvSpPr>
            <a:spLocks noChangeArrowheads="1"/>
          </p:cNvSpPr>
          <p:nvPr/>
        </p:nvSpPr>
        <p:spPr bwMode="auto">
          <a:xfrm>
            <a:off x="6629400" y="2667000"/>
            <a:ext cx="2260600" cy="457200"/>
          </a:xfrm>
          <a:prstGeom prst="rect">
            <a:avLst/>
          </a:prstGeom>
          <a:noFill/>
          <a:ln w="9525">
            <a:noFill/>
            <a:miter lim="800000"/>
            <a:headEnd/>
            <a:tailEnd/>
          </a:ln>
        </p:spPr>
        <p:txBody>
          <a:bodyPr>
            <a:spAutoFit/>
          </a:bodyPr>
          <a:lstStyle/>
          <a:p>
            <a:r>
              <a:rPr lang="en-US" sz="1200" b="1">
                <a:cs typeface="Arial" charset="0"/>
              </a:rPr>
              <a:t>9 km GFDL hurricane model (2nd downscaling step) </a:t>
            </a:r>
          </a:p>
        </p:txBody>
      </p:sp>
      <p:sp>
        <p:nvSpPr>
          <p:cNvPr id="73735" name="Line 7"/>
          <p:cNvSpPr>
            <a:spLocks noChangeShapeType="1"/>
          </p:cNvSpPr>
          <p:nvPr/>
        </p:nvSpPr>
        <p:spPr bwMode="auto">
          <a:xfrm flipH="1">
            <a:off x="6858000" y="3124200"/>
            <a:ext cx="304800" cy="533400"/>
          </a:xfrm>
          <a:prstGeom prst="line">
            <a:avLst/>
          </a:prstGeom>
          <a:noFill/>
          <a:ln w="9525">
            <a:solidFill>
              <a:schemeClr val="tx1"/>
            </a:solidFill>
            <a:round/>
            <a:headEnd/>
            <a:tailEnd type="triangle" w="med" len="med"/>
          </a:ln>
        </p:spPr>
        <p:txBody>
          <a:bodyPr/>
          <a:lstStyle/>
          <a:p>
            <a:endParaRPr lang="en-US"/>
          </a:p>
        </p:txBody>
      </p:sp>
      <p:sp>
        <p:nvSpPr>
          <p:cNvPr id="73736" name="Rectangle 8"/>
          <p:cNvSpPr>
            <a:spLocks noChangeArrowheads="1"/>
          </p:cNvSpPr>
          <p:nvPr/>
        </p:nvSpPr>
        <p:spPr bwMode="auto">
          <a:xfrm>
            <a:off x="7696200" y="3505200"/>
            <a:ext cx="860425" cy="274638"/>
          </a:xfrm>
          <a:prstGeom prst="rect">
            <a:avLst/>
          </a:prstGeom>
          <a:noFill/>
          <a:ln w="9525">
            <a:noFill/>
            <a:miter lim="800000"/>
            <a:headEnd/>
            <a:tailEnd/>
          </a:ln>
        </p:spPr>
        <p:txBody>
          <a:bodyPr wrap="none">
            <a:spAutoFit/>
          </a:bodyPr>
          <a:lstStyle/>
          <a:p>
            <a:pPr eaLnBrk="1" hangingPunct="1"/>
            <a:r>
              <a:rPr lang="en-US" sz="1200" b="1">
                <a:cs typeface="Arial" charset="0"/>
              </a:rPr>
              <a:t>observed</a:t>
            </a:r>
          </a:p>
        </p:txBody>
      </p:sp>
      <p:sp>
        <p:nvSpPr>
          <p:cNvPr id="73737" name="Line 9"/>
          <p:cNvSpPr>
            <a:spLocks noChangeShapeType="1"/>
          </p:cNvSpPr>
          <p:nvPr/>
        </p:nvSpPr>
        <p:spPr bwMode="auto">
          <a:xfrm flipH="1">
            <a:off x="7467600" y="3733800"/>
            <a:ext cx="381000" cy="457200"/>
          </a:xfrm>
          <a:prstGeom prst="line">
            <a:avLst/>
          </a:prstGeom>
          <a:noFill/>
          <a:ln w="9525">
            <a:solidFill>
              <a:schemeClr val="tx1"/>
            </a:solidFill>
            <a:round/>
            <a:headEnd/>
            <a:tailEnd type="triangle" w="med" len="med"/>
          </a:ln>
        </p:spPr>
        <p:txBody>
          <a:bodyPr/>
          <a:lstStyle/>
          <a:p>
            <a:endParaRPr lang="en-US"/>
          </a:p>
        </p:txBody>
      </p:sp>
      <p:sp>
        <p:nvSpPr>
          <p:cNvPr id="73738" name="Rectangle 10"/>
          <p:cNvSpPr>
            <a:spLocks noChangeArrowheads="1"/>
          </p:cNvSpPr>
          <p:nvPr/>
        </p:nvSpPr>
        <p:spPr bwMode="auto">
          <a:xfrm>
            <a:off x="6172200" y="2133600"/>
            <a:ext cx="1828800" cy="428625"/>
          </a:xfrm>
          <a:prstGeom prst="rect">
            <a:avLst/>
          </a:prstGeom>
          <a:noFill/>
          <a:ln w="9525">
            <a:noFill/>
            <a:miter lim="800000"/>
            <a:headEnd/>
            <a:tailEnd/>
          </a:ln>
        </p:spPr>
        <p:txBody>
          <a:bodyPr>
            <a:spAutoFit/>
          </a:bodyPr>
          <a:lstStyle/>
          <a:p>
            <a:r>
              <a:rPr lang="en-US" sz="1100" b="1">
                <a:cs typeface="Arial" charset="0"/>
              </a:rPr>
              <a:t>18km grid Zetac regional climate model</a:t>
            </a:r>
          </a:p>
        </p:txBody>
      </p:sp>
      <p:sp>
        <p:nvSpPr>
          <p:cNvPr id="73739" name="Line 11"/>
          <p:cNvSpPr>
            <a:spLocks noChangeShapeType="1"/>
          </p:cNvSpPr>
          <p:nvPr/>
        </p:nvSpPr>
        <p:spPr bwMode="auto">
          <a:xfrm flipH="1">
            <a:off x="6248400" y="2514600"/>
            <a:ext cx="457200" cy="533400"/>
          </a:xfrm>
          <a:prstGeom prst="line">
            <a:avLst/>
          </a:prstGeom>
          <a:noFill/>
          <a:ln w="9525">
            <a:solidFill>
              <a:schemeClr val="tx1"/>
            </a:solidFill>
            <a:round/>
            <a:headEnd/>
            <a:tailEnd type="triangle" w="med" len="med"/>
          </a:ln>
        </p:spPr>
        <p:txBody>
          <a:bodyPr/>
          <a:lstStyle/>
          <a:p>
            <a:endParaRPr lang="en-US"/>
          </a:p>
        </p:txBody>
      </p:sp>
      <p:sp>
        <p:nvSpPr>
          <p:cNvPr id="73740" name="Text Box 12"/>
          <p:cNvSpPr txBox="1">
            <a:spLocks noChangeArrowheads="1"/>
          </p:cNvSpPr>
          <p:nvPr/>
        </p:nvSpPr>
        <p:spPr bwMode="auto">
          <a:xfrm>
            <a:off x="8289925" y="112713"/>
            <a:ext cx="438150" cy="366712"/>
          </a:xfrm>
          <a:prstGeom prst="rect">
            <a:avLst/>
          </a:prstGeom>
          <a:noFill/>
          <a:ln w="9525">
            <a:noFill/>
            <a:miter lim="800000"/>
            <a:headEnd/>
            <a:tailEnd/>
          </a:ln>
        </p:spPr>
        <p:txBody>
          <a:bodyPr wrap="none">
            <a:spAutoFit/>
          </a:bodyPr>
          <a:lstStyle/>
          <a:p>
            <a:fld id="{A0CC2368-6621-49A4-95CA-6245CA6277A8}" type="slidenum">
              <a:rPr lang="en-US"/>
              <a:pPr/>
              <a:t>43</a:t>
            </a:fld>
            <a:endParaRPr lang="en-US"/>
          </a:p>
        </p:txBody>
      </p:sp>
      <p:sp>
        <p:nvSpPr>
          <p:cNvPr id="73741" name="Text Box 13"/>
          <p:cNvSpPr txBox="1">
            <a:spLocks noChangeArrowheads="1"/>
          </p:cNvSpPr>
          <p:nvPr/>
        </p:nvSpPr>
        <p:spPr bwMode="auto">
          <a:xfrm>
            <a:off x="457200" y="341313"/>
            <a:ext cx="7848600" cy="646112"/>
          </a:xfrm>
          <a:prstGeom prst="rect">
            <a:avLst/>
          </a:prstGeom>
          <a:noFill/>
          <a:ln w="9525">
            <a:noFill/>
            <a:miter lim="800000"/>
            <a:headEnd/>
            <a:tailEnd/>
          </a:ln>
        </p:spPr>
        <p:txBody>
          <a:bodyPr>
            <a:spAutoFit/>
          </a:bodyPr>
          <a:lstStyle/>
          <a:p>
            <a:r>
              <a:rPr lang="en-US"/>
              <a:t>The GFDL Operational Hurricane Prediction System simulates a realistic distribution of TC intensities in both operational and climate mode…</a:t>
            </a:r>
          </a:p>
        </p:txBody>
      </p:sp>
      <p:sp>
        <p:nvSpPr>
          <p:cNvPr id="73742" name="Text Box 14"/>
          <p:cNvSpPr txBox="1">
            <a:spLocks noChangeArrowheads="1"/>
          </p:cNvSpPr>
          <p:nvPr/>
        </p:nvSpPr>
        <p:spPr bwMode="auto">
          <a:xfrm>
            <a:off x="898525" y="6434138"/>
            <a:ext cx="2858475" cy="276999"/>
          </a:xfrm>
          <a:prstGeom prst="rect">
            <a:avLst/>
          </a:prstGeom>
          <a:noFill/>
          <a:ln w="9525">
            <a:noFill/>
            <a:miter lim="800000"/>
            <a:headEnd/>
            <a:tailEnd/>
          </a:ln>
        </p:spPr>
        <p:txBody>
          <a:bodyPr wrap="none">
            <a:spAutoFit/>
          </a:bodyPr>
          <a:lstStyle/>
          <a:p>
            <a:r>
              <a:rPr lang="en-US" sz="1200" dirty="0"/>
              <a:t>Source:  Bender et al., </a:t>
            </a:r>
            <a:r>
              <a:rPr lang="en-US" sz="1200" i="1" dirty="0" smtClean="0"/>
              <a:t>Science </a:t>
            </a:r>
            <a:r>
              <a:rPr lang="en-US" sz="1200" dirty="0" smtClean="0"/>
              <a:t>2010.  </a:t>
            </a:r>
            <a:endParaRPr lang="en-US" sz="1200" dirty="0"/>
          </a:p>
        </p:txBody>
      </p:sp>
      <p:pic>
        <p:nvPicPr>
          <p:cNvPr id="73743" name="Picture 15" descr="gfdl_winds"/>
          <p:cNvPicPr>
            <a:picLocks noChangeAspect="1" noChangeArrowheads="1"/>
          </p:cNvPicPr>
          <p:nvPr/>
        </p:nvPicPr>
        <p:blipFill>
          <a:blip r:embed="rId4" cstate="print"/>
          <a:srcRect l="8485" t="14117" r="9697" b="14117"/>
          <a:stretch>
            <a:fillRect/>
          </a:stretch>
        </p:blipFill>
        <p:spPr bwMode="auto">
          <a:xfrm>
            <a:off x="609600" y="1981200"/>
            <a:ext cx="3810000" cy="2743200"/>
          </a:xfrm>
          <a:prstGeom prst="rect">
            <a:avLst/>
          </a:prstGeom>
          <a:noFill/>
          <a:ln w="9525">
            <a:noFill/>
            <a:miter lim="800000"/>
            <a:headEnd/>
            <a:tailEnd/>
          </a:ln>
        </p:spPr>
      </p:pic>
      <p:sp>
        <p:nvSpPr>
          <p:cNvPr id="73744" name="Text Box 16"/>
          <p:cNvSpPr txBox="1">
            <a:spLocks noChangeArrowheads="1"/>
          </p:cNvSpPr>
          <p:nvPr/>
        </p:nvSpPr>
        <p:spPr bwMode="auto">
          <a:xfrm>
            <a:off x="898525" y="1355725"/>
            <a:ext cx="2670175" cy="336550"/>
          </a:xfrm>
          <a:prstGeom prst="rect">
            <a:avLst/>
          </a:prstGeom>
          <a:noFill/>
          <a:ln w="9525">
            <a:noFill/>
            <a:miter lim="800000"/>
            <a:headEnd/>
            <a:tailEnd/>
          </a:ln>
        </p:spPr>
        <p:txBody>
          <a:bodyPr wrap="none">
            <a:spAutoFit/>
          </a:bodyPr>
          <a:lstStyle/>
          <a:p>
            <a:r>
              <a:rPr lang="en-US" sz="1600" b="1"/>
              <a:t>Operational Performance</a:t>
            </a:r>
            <a:r>
              <a:rPr lang="en-US" sz="1600"/>
              <a:t>:</a:t>
            </a:r>
          </a:p>
        </p:txBody>
      </p:sp>
      <p:sp>
        <p:nvSpPr>
          <p:cNvPr id="73745" name="Text Box 17"/>
          <p:cNvSpPr txBox="1">
            <a:spLocks noChangeArrowheads="1"/>
          </p:cNvSpPr>
          <p:nvPr/>
        </p:nvSpPr>
        <p:spPr bwMode="auto">
          <a:xfrm>
            <a:off x="4953000" y="1203325"/>
            <a:ext cx="3565400" cy="338554"/>
          </a:xfrm>
          <a:prstGeom prst="rect">
            <a:avLst/>
          </a:prstGeom>
          <a:noFill/>
          <a:ln w="9525">
            <a:noFill/>
            <a:miter lim="800000"/>
            <a:headEnd/>
            <a:tailEnd/>
          </a:ln>
        </p:spPr>
        <p:txBody>
          <a:bodyPr wrap="none">
            <a:spAutoFit/>
          </a:bodyPr>
          <a:lstStyle/>
          <a:p>
            <a:r>
              <a:rPr lang="en-US" sz="1600" b="1" dirty="0" smtClean="0"/>
              <a:t>Control climatology </a:t>
            </a:r>
            <a:r>
              <a:rPr lang="en-US" sz="1600" b="1" dirty="0"/>
              <a:t>of Intensities: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4"/>
          <p:cNvSpPr txBox="1">
            <a:spLocks noChangeArrowheads="1"/>
          </p:cNvSpPr>
          <p:nvPr/>
        </p:nvSpPr>
        <p:spPr bwMode="auto">
          <a:xfrm>
            <a:off x="8442325" y="112713"/>
            <a:ext cx="438150" cy="366712"/>
          </a:xfrm>
          <a:prstGeom prst="rect">
            <a:avLst/>
          </a:prstGeom>
          <a:noFill/>
          <a:ln w="9525">
            <a:noFill/>
            <a:miter lim="800000"/>
            <a:headEnd/>
            <a:tailEnd/>
          </a:ln>
        </p:spPr>
        <p:txBody>
          <a:bodyPr wrap="none">
            <a:spAutoFit/>
          </a:bodyPr>
          <a:lstStyle/>
          <a:p>
            <a:fld id="{8FA0A67A-0D94-4FB3-BA77-528AD355128A}" type="slidenum">
              <a:rPr lang="en-US"/>
              <a:pPr/>
              <a:t>44</a:t>
            </a:fld>
            <a:endParaRPr lang="en-US"/>
          </a:p>
        </p:txBody>
      </p:sp>
      <p:pic>
        <p:nvPicPr>
          <p:cNvPr id="74755" name="Picture 3" descr="hur45_traj_control_vs_obs_all_yrs"/>
          <p:cNvPicPr>
            <a:picLocks noChangeAspect="1" noChangeArrowheads="1"/>
          </p:cNvPicPr>
          <p:nvPr/>
        </p:nvPicPr>
        <p:blipFill>
          <a:blip r:embed="rId2" cstate="print"/>
          <a:srcRect/>
          <a:stretch>
            <a:fillRect/>
          </a:stretch>
        </p:blipFill>
        <p:spPr bwMode="auto">
          <a:xfrm>
            <a:off x="1600200" y="-685800"/>
            <a:ext cx="5832475" cy="7548563"/>
          </a:xfrm>
          <a:prstGeom prst="rect">
            <a:avLst/>
          </a:prstGeom>
          <a:noFill/>
          <a:ln w="9525">
            <a:noFill/>
            <a:miter lim="800000"/>
            <a:headEnd/>
            <a:tailEnd/>
          </a:ln>
        </p:spPr>
      </p:pic>
      <p:sp>
        <p:nvSpPr>
          <p:cNvPr id="74756" name="Text Box 3"/>
          <p:cNvSpPr txBox="1">
            <a:spLocks noChangeArrowheads="1"/>
          </p:cNvSpPr>
          <p:nvPr/>
        </p:nvSpPr>
        <p:spPr bwMode="auto">
          <a:xfrm>
            <a:off x="533400" y="6281738"/>
            <a:ext cx="6800850" cy="274637"/>
          </a:xfrm>
          <a:prstGeom prst="rect">
            <a:avLst/>
          </a:prstGeom>
          <a:noFill/>
          <a:ln w="9525">
            <a:noFill/>
            <a:miter lim="800000"/>
            <a:headEnd/>
            <a:tailEnd/>
          </a:ln>
        </p:spPr>
        <p:txBody>
          <a:bodyPr wrap="none">
            <a:spAutoFit/>
          </a:bodyPr>
          <a:lstStyle/>
          <a:p>
            <a:r>
              <a:rPr lang="en-US" sz="1200"/>
              <a:t>Note:  GFDL hurricane model downscaling runs (U.S. Navy version) are limited to 5-day duration.  </a:t>
            </a:r>
          </a:p>
        </p:txBody>
      </p:sp>
      <p:sp>
        <p:nvSpPr>
          <p:cNvPr id="74757" name="Rectangle 5"/>
          <p:cNvSpPr>
            <a:spLocks noChangeArrowheads="1"/>
          </p:cNvSpPr>
          <p:nvPr/>
        </p:nvSpPr>
        <p:spPr bwMode="auto">
          <a:xfrm>
            <a:off x="533400" y="6532563"/>
            <a:ext cx="2363147" cy="246221"/>
          </a:xfrm>
          <a:prstGeom prst="rect">
            <a:avLst/>
          </a:prstGeom>
          <a:noFill/>
          <a:ln w="9525">
            <a:noFill/>
            <a:miter lim="800000"/>
            <a:headEnd/>
            <a:tailEnd/>
          </a:ln>
        </p:spPr>
        <p:txBody>
          <a:bodyPr wrap="none">
            <a:spAutoFit/>
          </a:bodyPr>
          <a:lstStyle/>
          <a:p>
            <a:r>
              <a:rPr lang="en-US" sz="1000" dirty="0"/>
              <a:t>Source:  Bender et al.,  </a:t>
            </a:r>
            <a:r>
              <a:rPr lang="en-US" sz="1000" i="1" dirty="0" smtClean="0"/>
              <a:t>Science, </a:t>
            </a:r>
            <a:r>
              <a:rPr lang="en-US" sz="1000" dirty="0" smtClean="0"/>
              <a:t>2010.</a:t>
            </a:r>
            <a:endParaRPr lang="en-US" sz="1000" i="1"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9" descr="cpdf_obs"/>
          <p:cNvPicPr>
            <a:picLocks noChangeAspect="1" noChangeArrowheads="1"/>
          </p:cNvPicPr>
          <p:nvPr/>
        </p:nvPicPr>
        <p:blipFill>
          <a:blip r:embed="rId2" cstate="print"/>
          <a:srcRect/>
          <a:stretch>
            <a:fillRect/>
          </a:stretch>
        </p:blipFill>
        <p:spPr bwMode="auto">
          <a:xfrm>
            <a:off x="1333500" y="152400"/>
            <a:ext cx="4533900" cy="3503613"/>
          </a:xfrm>
          <a:prstGeom prst="rect">
            <a:avLst/>
          </a:prstGeom>
          <a:noFill/>
          <a:ln w="9525">
            <a:noFill/>
            <a:miter lim="800000"/>
            <a:headEnd/>
            <a:tailEnd/>
          </a:ln>
        </p:spPr>
      </p:pic>
      <p:pic>
        <p:nvPicPr>
          <p:cNvPr id="76803" name="Picture 10" descr="cpdf_control"/>
          <p:cNvPicPr>
            <a:picLocks noChangeAspect="1" noChangeArrowheads="1"/>
          </p:cNvPicPr>
          <p:nvPr/>
        </p:nvPicPr>
        <p:blipFill>
          <a:blip r:embed="rId3" cstate="print"/>
          <a:srcRect/>
          <a:stretch>
            <a:fillRect/>
          </a:stretch>
        </p:blipFill>
        <p:spPr bwMode="auto">
          <a:xfrm>
            <a:off x="1333500" y="3354388"/>
            <a:ext cx="4533900" cy="3503612"/>
          </a:xfrm>
          <a:prstGeom prst="rect">
            <a:avLst/>
          </a:prstGeom>
          <a:noFill/>
          <a:ln w="9525">
            <a:noFill/>
            <a:miter lim="800000"/>
            <a:headEnd/>
            <a:tailEnd/>
          </a:ln>
        </p:spPr>
      </p:pic>
      <p:sp>
        <p:nvSpPr>
          <p:cNvPr id="76804" name="Text Box 4"/>
          <p:cNvSpPr txBox="1">
            <a:spLocks noChangeArrowheads="1"/>
          </p:cNvSpPr>
          <p:nvPr/>
        </p:nvSpPr>
        <p:spPr bwMode="auto">
          <a:xfrm>
            <a:off x="6019800" y="722313"/>
            <a:ext cx="2971800" cy="1754187"/>
          </a:xfrm>
          <a:prstGeom prst="rect">
            <a:avLst/>
          </a:prstGeom>
          <a:noFill/>
          <a:ln w="9525">
            <a:noFill/>
            <a:miter lim="800000"/>
            <a:headEnd/>
            <a:tailEnd/>
          </a:ln>
        </p:spPr>
        <p:txBody>
          <a:bodyPr>
            <a:spAutoFit/>
          </a:bodyPr>
          <a:lstStyle/>
          <a:p>
            <a:r>
              <a:rPr lang="en-US" dirty="0" smtClean="0"/>
              <a:t>Distributions </a:t>
            </a:r>
            <a:r>
              <a:rPr lang="en-US" dirty="0"/>
              <a:t>(</a:t>
            </a:r>
            <a:r>
              <a:rPr lang="en-US" dirty="0" smtClean="0"/>
              <a:t>CDF’s) </a:t>
            </a:r>
            <a:r>
              <a:rPr lang="en-US" dirty="0"/>
              <a:t>of Atlantic tropical cyclone intensities (1980-2006).</a:t>
            </a:r>
          </a:p>
          <a:p>
            <a:endParaRPr lang="en-US" dirty="0"/>
          </a:p>
          <a:p>
            <a:r>
              <a:rPr lang="en-US" dirty="0"/>
              <a:t>Red:  1980-1994 (inactive)</a:t>
            </a:r>
          </a:p>
          <a:p>
            <a:r>
              <a:rPr lang="en-US" dirty="0"/>
              <a:t>Blue:  1995-2006 (active)</a:t>
            </a:r>
          </a:p>
        </p:txBody>
      </p:sp>
      <p:sp>
        <p:nvSpPr>
          <p:cNvPr id="76805" name="Text Box 5"/>
          <p:cNvSpPr txBox="1">
            <a:spLocks noChangeArrowheads="1"/>
          </p:cNvSpPr>
          <p:nvPr/>
        </p:nvSpPr>
        <p:spPr bwMode="auto">
          <a:xfrm>
            <a:off x="212725" y="1179513"/>
            <a:ext cx="1539875" cy="1477328"/>
          </a:xfrm>
          <a:prstGeom prst="rect">
            <a:avLst/>
          </a:prstGeom>
          <a:noFill/>
          <a:ln w="9525">
            <a:noFill/>
            <a:miter lim="800000"/>
            <a:headEnd/>
            <a:tailEnd/>
          </a:ln>
        </p:spPr>
        <p:txBody>
          <a:bodyPr>
            <a:spAutoFit/>
          </a:bodyPr>
          <a:lstStyle/>
          <a:p>
            <a:r>
              <a:rPr lang="en-US" dirty="0" smtClean="0"/>
              <a:t>Fraction </a:t>
            </a:r>
            <a:r>
              <a:rPr lang="en-US" dirty="0"/>
              <a:t>of storms above indicated intensity</a:t>
            </a:r>
          </a:p>
        </p:txBody>
      </p:sp>
      <p:sp>
        <p:nvSpPr>
          <p:cNvPr id="76806" name="Text Box 6"/>
          <p:cNvSpPr txBox="1">
            <a:spLocks noChangeArrowheads="1"/>
          </p:cNvSpPr>
          <p:nvPr/>
        </p:nvSpPr>
        <p:spPr bwMode="auto">
          <a:xfrm>
            <a:off x="136525" y="4151313"/>
            <a:ext cx="1463675" cy="1477328"/>
          </a:xfrm>
          <a:prstGeom prst="rect">
            <a:avLst/>
          </a:prstGeom>
          <a:noFill/>
          <a:ln w="9525">
            <a:noFill/>
            <a:miter lim="800000"/>
            <a:headEnd/>
            <a:tailEnd/>
          </a:ln>
        </p:spPr>
        <p:txBody>
          <a:bodyPr>
            <a:spAutoFit/>
          </a:bodyPr>
          <a:lstStyle/>
          <a:p>
            <a:r>
              <a:rPr lang="en-US" dirty="0" smtClean="0"/>
              <a:t>Fraction of storms above indicated intensity</a:t>
            </a:r>
            <a:endParaRPr lang="en-US" dirty="0"/>
          </a:p>
        </p:txBody>
      </p:sp>
      <p:sp>
        <p:nvSpPr>
          <p:cNvPr id="76807" name="Rectangle 7"/>
          <p:cNvSpPr>
            <a:spLocks noChangeArrowheads="1"/>
          </p:cNvSpPr>
          <p:nvPr/>
        </p:nvSpPr>
        <p:spPr bwMode="auto">
          <a:xfrm>
            <a:off x="5837238" y="6430963"/>
            <a:ext cx="2771913" cy="276999"/>
          </a:xfrm>
          <a:prstGeom prst="rect">
            <a:avLst/>
          </a:prstGeom>
          <a:noFill/>
          <a:ln w="9525">
            <a:noFill/>
            <a:miter lim="800000"/>
            <a:headEnd/>
            <a:tailEnd/>
          </a:ln>
        </p:spPr>
        <p:txBody>
          <a:bodyPr wrap="none">
            <a:spAutoFit/>
          </a:bodyPr>
          <a:lstStyle/>
          <a:p>
            <a:r>
              <a:rPr lang="en-US" sz="1200" dirty="0"/>
              <a:t>Source:  Bender et al., </a:t>
            </a:r>
            <a:r>
              <a:rPr lang="en-US" sz="1200" i="1" dirty="0" smtClean="0"/>
              <a:t>Science, </a:t>
            </a:r>
            <a:r>
              <a:rPr lang="en-US" sz="1200" dirty="0" smtClean="0"/>
              <a:t>2010.</a:t>
            </a:r>
            <a:endParaRPr lang="en-US" sz="1200" i="1" dirty="0"/>
          </a:p>
        </p:txBody>
      </p:sp>
      <p:sp>
        <p:nvSpPr>
          <p:cNvPr id="76808" name="Text Box 8"/>
          <p:cNvSpPr txBox="1">
            <a:spLocks noChangeArrowheads="1"/>
          </p:cNvSpPr>
          <p:nvPr/>
        </p:nvSpPr>
        <p:spPr bwMode="auto">
          <a:xfrm>
            <a:off x="6019800" y="4267200"/>
            <a:ext cx="2787650" cy="1754326"/>
          </a:xfrm>
          <a:prstGeom prst="rect">
            <a:avLst/>
          </a:prstGeom>
          <a:noFill/>
          <a:ln w="9525">
            <a:noFill/>
            <a:miter lim="800000"/>
            <a:headEnd/>
            <a:tailEnd/>
          </a:ln>
        </p:spPr>
        <p:txBody>
          <a:bodyPr>
            <a:spAutoFit/>
          </a:bodyPr>
          <a:lstStyle/>
          <a:p>
            <a:r>
              <a:rPr lang="en-US" dirty="0" smtClean="0"/>
              <a:t>GFDL Hurricane Model  </a:t>
            </a:r>
            <a:r>
              <a:rPr lang="en-US" dirty="0"/>
              <a:t>intensity distribution is </a:t>
            </a:r>
            <a:r>
              <a:rPr lang="en-US" dirty="0" smtClean="0"/>
              <a:t>also shifted </a:t>
            </a:r>
            <a:r>
              <a:rPr lang="en-US" dirty="0"/>
              <a:t>to higher intensities in active </a:t>
            </a:r>
            <a:r>
              <a:rPr lang="en-US" dirty="0" smtClean="0"/>
              <a:t>years, but the difference is smaller than observed.</a:t>
            </a:r>
            <a:endParaRPr lang="en-US" dirty="0"/>
          </a:p>
        </p:txBody>
      </p:sp>
      <p:sp>
        <p:nvSpPr>
          <p:cNvPr id="76809" name="Slide Number Placeholder 8"/>
          <p:cNvSpPr>
            <a:spLocks noGrp="1"/>
          </p:cNvSpPr>
          <p:nvPr>
            <p:ph type="sldNum" sz="quarter" idx="12"/>
          </p:nvPr>
        </p:nvSpPr>
        <p:spPr>
          <a:xfrm>
            <a:off x="6781800" y="228600"/>
            <a:ext cx="2133600" cy="476250"/>
          </a:xfrm>
          <a:noFill/>
        </p:spPr>
        <p:txBody>
          <a:bodyPr/>
          <a:lstStyle/>
          <a:p>
            <a:fld id="{FBBA9C59-2876-4C9C-9107-8AF3248824DD}" type="slidenum">
              <a:rPr lang="en-US" sz="2000" smtClean="0"/>
              <a:pPr/>
              <a:t>45</a:t>
            </a:fld>
            <a:endParaRPr lang="en-US" sz="2000" smtClean="0"/>
          </a:p>
        </p:txBody>
      </p:sp>
      <p:cxnSp>
        <p:nvCxnSpPr>
          <p:cNvPr id="11" name="Straight Arrow Connector 10"/>
          <p:cNvCxnSpPr/>
          <p:nvPr/>
        </p:nvCxnSpPr>
        <p:spPr bwMode="auto">
          <a:xfrm rot="10800000" flipV="1">
            <a:off x="3429000" y="1676400"/>
            <a:ext cx="457200" cy="381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2" name="TextBox 11"/>
          <p:cNvSpPr txBox="1"/>
          <p:nvPr/>
        </p:nvSpPr>
        <p:spPr>
          <a:xfrm>
            <a:off x="3810000" y="1447800"/>
            <a:ext cx="1210588" cy="369332"/>
          </a:xfrm>
          <a:prstGeom prst="rect">
            <a:avLst/>
          </a:prstGeom>
          <a:noFill/>
        </p:spPr>
        <p:txBody>
          <a:bodyPr wrap="none" rtlCol="0">
            <a:spAutoFit/>
          </a:bodyPr>
          <a:lstStyle/>
          <a:p>
            <a:r>
              <a:rPr lang="en-US" dirty="0" smtClean="0"/>
              <a:t>Active era</a:t>
            </a:r>
            <a:endParaRPr lang="en-US" dirty="0"/>
          </a:p>
        </p:txBody>
      </p:sp>
      <p:sp>
        <p:nvSpPr>
          <p:cNvPr id="13" name="TextBox 12"/>
          <p:cNvSpPr txBox="1"/>
          <p:nvPr/>
        </p:nvSpPr>
        <p:spPr>
          <a:xfrm>
            <a:off x="1905000" y="2590800"/>
            <a:ext cx="1377300" cy="369332"/>
          </a:xfrm>
          <a:prstGeom prst="rect">
            <a:avLst/>
          </a:prstGeom>
          <a:noFill/>
        </p:spPr>
        <p:txBody>
          <a:bodyPr wrap="none" rtlCol="0">
            <a:spAutoFit/>
          </a:bodyPr>
          <a:lstStyle/>
          <a:p>
            <a:r>
              <a:rPr lang="en-US" dirty="0" smtClean="0"/>
              <a:t>Inactive era</a:t>
            </a:r>
            <a:endParaRPr lang="en-US" dirty="0"/>
          </a:p>
        </p:txBody>
      </p:sp>
      <p:cxnSp>
        <p:nvCxnSpPr>
          <p:cNvPr id="15" name="Straight Arrow Connector 14"/>
          <p:cNvCxnSpPr/>
          <p:nvPr/>
        </p:nvCxnSpPr>
        <p:spPr bwMode="auto">
          <a:xfrm rot="5400000" flipH="1" flipV="1">
            <a:off x="2705100" y="2324100"/>
            <a:ext cx="381000" cy="304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6" name="Straight Arrow Connector 15"/>
          <p:cNvCxnSpPr/>
          <p:nvPr/>
        </p:nvCxnSpPr>
        <p:spPr bwMode="auto">
          <a:xfrm rot="10800000" flipV="1">
            <a:off x="3352800" y="4964668"/>
            <a:ext cx="533400" cy="52173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7" name="TextBox 16"/>
          <p:cNvSpPr txBox="1"/>
          <p:nvPr/>
        </p:nvSpPr>
        <p:spPr>
          <a:xfrm>
            <a:off x="3810000" y="4736068"/>
            <a:ext cx="1210588" cy="369332"/>
          </a:xfrm>
          <a:prstGeom prst="rect">
            <a:avLst/>
          </a:prstGeom>
          <a:noFill/>
        </p:spPr>
        <p:txBody>
          <a:bodyPr wrap="none" rtlCol="0">
            <a:spAutoFit/>
          </a:bodyPr>
          <a:lstStyle/>
          <a:p>
            <a:r>
              <a:rPr lang="en-US" dirty="0" smtClean="0"/>
              <a:t>Active era</a:t>
            </a:r>
            <a:endParaRPr lang="en-US" dirty="0"/>
          </a:p>
        </p:txBody>
      </p:sp>
      <p:sp>
        <p:nvSpPr>
          <p:cNvPr id="18" name="TextBox 17"/>
          <p:cNvSpPr txBox="1"/>
          <p:nvPr/>
        </p:nvSpPr>
        <p:spPr>
          <a:xfrm>
            <a:off x="1905000" y="5879068"/>
            <a:ext cx="1377300" cy="369332"/>
          </a:xfrm>
          <a:prstGeom prst="rect">
            <a:avLst/>
          </a:prstGeom>
          <a:noFill/>
        </p:spPr>
        <p:txBody>
          <a:bodyPr wrap="none" rtlCol="0">
            <a:spAutoFit/>
          </a:bodyPr>
          <a:lstStyle/>
          <a:p>
            <a:r>
              <a:rPr lang="en-US" dirty="0" smtClean="0"/>
              <a:t>Inactive era</a:t>
            </a:r>
            <a:endParaRPr lang="en-US" dirty="0"/>
          </a:p>
        </p:txBody>
      </p:sp>
      <p:cxnSp>
        <p:nvCxnSpPr>
          <p:cNvPr id="19" name="Straight Arrow Connector 18"/>
          <p:cNvCxnSpPr/>
          <p:nvPr/>
        </p:nvCxnSpPr>
        <p:spPr bwMode="auto">
          <a:xfrm rot="5400000" flipH="1" flipV="1">
            <a:off x="2661166" y="5492234"/>
            <a:ext cx="545068" cy="381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2" name="TextBox 21"/>
          <p:cNvSpPr txBox="1"/>
          <p:nvPr/>
        </p:nvSpPr>
        <p:spPr>
          <a:xfrm>
            <a:off x="2057400" y="6477000"/>
            <a:ext cx="3095719" cy="369332"/>
          </a:xfrm>
          <a:prstGeom prst="rect">
            <a:avLst/>
          </a:prstGeom>
          <a:solidFill>
            <a:schemeClr val="bg1"/>
          </a:solidFill>
        </p:spPr>
        <p:txBody>
          <a:bodyPr wrap="none" rtlCol="0">
            <a:spAutoFit/>
          </a:bodyPr>
          <a:lstStyle/>
          <a:p>
            <a:r>
              <a:rPr lang="en-US" dirty="0" smtClean="0"/>
              <a:t>Maximum Wind Speed (m/s)</a:t>
            </a:r>
            <a:endParaRPr lang="en-US" dirty="0"/>
          </a:p>
        </p:txBody>
      </p:sp>
      <p:sp>
        <p:nvSpPr>
          <p:cNvPr id="23" name="TextBox 22"/>
          <p:cNvSpPr txBox="1"/>
          <p:nvPr/>
        </p:nvSpPr>
        <p:spPr>
          <a:xfrm>
            <a:off x="2438400" y="316468"/>
            <a:ext cx="2274982" cy="369332"/>
          </a:xfrm>
          <a:prstGeom prst="rect">
            <a:avLst/>
          </a:prstGeom>
          <a:solidFill>
            <a:schemeClr val="bg1"/>
          </a:solidFill>
        </p:spPr>
        <p:txBody>
          <a:bodyPr wrap="none" rtlCol="0">
            <a:spAutoFit/>
          </a:bodyPr>
          <a:lstStyle/>
          <a:p>
            <a:r>
              <a:rPr lang="en-US" dirty="0" smtClean="0"/>
              <a:t>Observed intensities</a:t>
            </a:r>
            <a:endParaRPr lang="en-US" dirty="0"/>
          </a:p>
        </p:txBody>
      </p:sp>
      <p:sp>
        <p:nvSpPr>
          <p:cNvPr id="24" name="Rectangle 23"/>
          <p:cNvSpPr/>
          <p:nvPr/>
        </p:nvSpPr>
        <p:spPr>
          <a:xfrm>
            <a:off x="2133600" y="3440668"/>
            <a:ext cx="3198311" cy="369332"/>
          </a:xfrm>
          <a:prstGeom prst="rect">
            <a:avLst/>
          </a:prstGeom>
          <a:solidFill>
            <a:schemeClr val="bg1"/>
          </a:solidFill>
        </p:spPr>
        <p:txBody>
          <a:bodyPr wrap="none">
            <a:spAutoFit/>
          </a:bodyPr>
          <a:lstStyle/>
          <a:p>
            <a:r>
              <a:rPr lang="en-US" dirty="0" smtClean="0"/>
              <a:t>    Simulated intensities          </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istogram_wind_ts"/>
          <p:cNvPicPr>
            <a:picLocks noChangeAspect="1" noChangeArrowheads="1"/>
          </p:cNvPicPr>
          <p:nvPr/>
        </p:nvPicPr>
        <p:blipFill>
          <a:blip r:embed="rId2" cstate="print"/>
          <a:srcRect/>
          <a:stretch>
            <a:fillRect/>
          </a:stretch>
        </p:blipFill>
        <p:spPr bwMode="auto">
          <a:xfrm>
            <a:off x="1905000" y="1001713"/>
            <a:ext cx="3884613" cy="2740025"/>
          </a:xfrm>
          <a:prstGeom prst="rect">
            <a:avLst/>
          </a:prstGeom>
          <a:noFill/>
          <a:ln w="9525">
            <a:noFill/>
            <a:miter lim="800000"/>
            <a:headEnd/>
            <a:tailEnd/>
          </a:ln>
        </p:spPr>
      </p:pic>
      <p:pic>
        <p:nvPicPr>
          <p:cNvPr id="78851" name="Picture 3" descr="all"/>
          <p:cNvPicPr>
            <a:picLocks noChangeAspect="1" noChangeArrowheads="1"/>
          </p:cNvPicPr>
          <p:nvPr/>
        </p:nvPicPr>
        <p:blipFill>
          <a:blip r:embed="rId3" cstate="print"/>
          <a:srcRect/>
          <a:stretch>
            <a:fillRect/>
          </a:stretch>
        </p:blipFill>
        <p:spPr bwMode="auto">
          <a:xfrm>
            <a:off x="1981200" y="3897313"/>
            <a:ext cx="3738563" cy="2732087"/>
          </a:xfrm>
          <a:prstGeom prst="rect">
            <a:avLst/>
          </a:prstGeom>
          <a:noFill/>
          <a:ln w="9525">
            <a:noFill/>
            <a:miter lim="800000"/>
            <a:headEnd/>
            <a:tailEnd/>
          </a:ln>
        </p:spPr>
      </p:pic>
      <p:sp>
        <p:nvSpPr>
          <p:cNvPr id="78852" name="Text Box 4"/>
          <p:cNvSpPr txBox="1">
            <a:spLocks noChangeArrowheads="1"/>
          </p:cNvSpPr>
          <p:nvPr/>
        </p:nvSpPr>
        <p:spPr bwMode="auto">
          <a:xfrm>
            <a:off x="8077200" y="228600"/>
            <a:ext cx="438150" cy="366713"/>
          </a:xfrm>
          <a:prstGeom prst="rect">
            <a:avLst/>
          </a:prstGeom>
          <a:noFill/>
          <a:ln w="9525">
            <a:noFill/>
            <a:miter lim="800000"/>
            <a:headEnd/>
            <a:tailEnd/>
          </a:ln>
        </p:spPr>
        <p:txBody>
          <a:bodyPr wrap="none">
            <a:spAutoFit/>
          </a:bodyPr>
          <a:lstStyle/>
          <a:p>
            <a:fld id="{DB66E987-1F91-48FA-82C4-BE6D57421C99}" type="slidenum">
              <a:rPr lang="en-US"/>
              <a:pPr/>
              <a:t>46</a:t>
            </a:fld>
            <a:endParaRPr lang="en-US"/>
          </a:p>
        </p:txBody>
      </p:sp>
      <p:sp>
        <p:nvSpPr>
          <p:cNvPr id="78853" name="Text Box 5"/>
          <p:cNvSpPr txBox="1">
            <a:spLocks noChangeArrowheads="1"/>
          </p:cNvSpPr>
          <p:nvPr/>
        </p:nvSpPr>
        <p:spPr bwMode="auto">
          <a:xfrm>
            <a:off x="381000" y="120650"/>
            <a:ext cx="7620000" cy="641350"/>
          </a:xfrm>
          <a:prstGeom prst="rect">
            <a:avLst/>
          </a:prstGeom>
          <a:noFill/>
          <a:ln w="9525">
            <a:noFill/>
            <a:miter lim="800000"/>
            <a:headEnd/>
            <a:tailEnd/>
          </a:ln>
        </p:spPr>
        <p:txBody>
          <a:bodyPr>
            <a:spAutoFit/>
          </a:bodyPr>
          <a:lstStyle/>
          <a:p>
            <a:r>
              <a:rPr lang="en-US"/>
              <a:t> In a warmer climate (late 21</a:t>
            </a:r>
            <a:r>
              <a:rPr lang="en-US" baseline="30000"/>
              <a:t>st</a:t>
            </a:r>
            <a:r>
              <a:rPr lang="en-US"/>
              <a:t> century A1B scenario) the hurricane model simulates an expanded distribution of Atlantic hurricane intensities.</a:t>
            </a:r>
          </a:p>
        </p:txBody>
      </p:sp>
      <p:sp>
        <p:nvSpPr>
          <p:cNvPr id="78854" name="Line 6"/>
          <p:cNvSpPr>
            <a:spLocks noChangeShapeType="1"/>
          </p:cNvSpPr>
          <p:nvPr/>
        </p:nvSpPr>
        <p:spPr bwMode="auto">
          <a:xfrm flipH="1">
            <a:off x="4876800" y="2220913"/>
            <a:ext cx="1295400" cy="990600"/>
          </a:xfrm>
          <a:prstGeom prst="line">
            <a:avLst/>
          </a:prstGeom>
          <a:noFill/>
          <a:ln w="9525">
            <a:solidFill>
              <a:schemeClr val="tx1"/>
            </a:solidFill>
            <a:round/>
            <a:headEnd/>
            <a:tailEnd type="triangle" w="med" len="med"/>
          </a:ln>
        </p:spPr>
        <p:txBody>
          <a:bodyPr/>
          <a:lstStyle/>
          <a:p>
            <a:endParaRPr lang="en-US"/>
          </a:p>
        </p:txBody>
      </p:sp>
      <p:sp>
        <p:nvSpPr>
          <p:cNvPr id="78855" name="Text Box 7"/>
          <p:cNvSpPr txBox="1">
            <a:spLocks noChangeArrowheads="1"/>
          </p:cNvSpPr>
          <p:nvPr/>
        </p:nvSpPr>
        <p:spPr bwMode="auto">
          <a:xfrm>
            <a:off x="6156325" y="2025650"/>
            <a:ext cx="1997075" cy="1368425"/>
          </a:xfrm>
          <a:prstGeom prst="rect">
            <a:avLst/>
          </a:prstGeom>
          <a:noFill/>
          <a:ln w="9525">
            <a:noFill/>
            <a:miter lim="800000"/>
            <a:headEnd/>
            <a:tailEnd/>
          </a:ln>
        </p:spPr>
        <p:txBody>
          <a:bodyPr>
            <a:spAutoFit/>
          </a:bodyPr>
          <a:lstStyle/>
          <a:p>
            <a:r>
              <a:rPr lang="en-US" sz="1400" b="1"/>
              <a:t>The strongest hurricanes increase in number for the downscaled ensemble-mean climate warming…</a:t>
            </a:r>
          </a:p>
        </p:txBody>
      </p:sp>
      <p:sp>
        <p:nvSpPr>
          <p:cNvPr id="78856" name="Line 8"/>
          <p:cNvSpPr>
            <a:spLocks noChangeShapeType="1"/>
          </p:cNvSpPr>
          <p:nvPr/>
        </p:nvSpPr>
        <p:spPr bwMode="auto">
          <a:xfrm flipH="1">
            <a:off x="4495800" y="5040313"/>
            <a:ext cx="1828800" cy="762000"/>
          </a:xfrm>
          <a:prstGeom prst="line">
            <a:avLst/>
          </a:prstGeom>
          <a:noFill/>
          <a:ln w="9525">
            <a:solidFill>
              <a:schemeClr val="tx1"/>
            </a:solidFill>
            <a:round/>
            <a:headEnd/>
            <a:tailEnd type="triangle" w="med" len="med"/>
          </a:ln>
        </p:spPr>
        <p:txBody>
          <a:bodyPr/>
          <a:lstStyle/>
          <a:p>
            <a:endParaRPr lang="en-US"/>
          </a:p>
        </p:txBody>
      </p:sp>
      <p:sp>
        <p:nvSpPr>
          <p:cNvPr id="78857" name="Text Box 9"/>
          <p:cNvSpPr txBox="1">
            <a:spLocks noChangeArrowheads="1"/>
          </p:cNvSpPr>
          <p:nvPr/>
        </p:nvSpPr>
        <p:spPr bwMode="auto">
          <a:xfrm>
            <a:off x="6308725" y="4845050"/>
            <a:ext cx="1844675" cy="942975"/>
          </a:xfrm>
          <a:prstGeom prst="rect">
            <a:avLst/>
          </a:prstGeom>
          <a:noFill/>
          <a:ln w="9525">
            <a:noFill/>
            <a:miter lim="800000"/>
            <a:headEnd/>
            <a:tailEnd/>
          </a:ln>
        </p:spPr>
        <p:txBody>
          <a:bodyPr>
            <a:spAutoFit/>
          </a:bodyPr>
          <a:lstStyle/>
          <a:p>
            <a:r>
              <a:rPr lang="en-US" sz="1400" b="1"/>
              <a:t>…and increase for 3 of 4 individual climate models tested.</a:t>
            </a:r>
          </a:p>
        </p:txBody>
      </p:sp>
      <p:sp>
        <p:nvSpPr>
          <p:cNvPr id="78858" name="Text Box 10"/>
          <p:cNvSpPr txBox="1">
            <a:spLocks noChangeArrowheads="1"/>
          </p:cNvSpPr>
          <p:nvPr/>
        </p:nvSpPr>
        <p:spPr bwMode="auto">
          <a:xfrm>
            <a:off x="4572000" y="1676400"/>
            <a:ext cx="727075" cy="274638"/>
          </a:xfrm>
          <a:prstGeom prst="rect">
            <a:avLst/>
          </a:prstGeom>
          <a:noFill/>
          <a:ln w="9525">
            <a:noFill/>
            <a:miter lim="800000"/>
            <a:headEnd/>
            <a:tailEnd/>
          </a:ln>
        </p:spPr>
        <p:txBody>
          <a:bodyPr wrap="none">
            <a:spAutoFit/>
          </a:bodyPr>
          <a:lstStyle/>
          <a:p>
            <a:r>
              <a:rPr lang="en-US" sz="1200" b="1"/>
              <a:t>Control</a:t>
            </a:r>
          </a:p>
        </p:txBody>
      </p:sp>
      <p:sp>
        <p:nvSpPr>
          <p:cNvPr id="78859" name="Line 11"/>
          <p:cNvSpPr>
            <a:spLocks noChangeShapeType="1"/>
          </p:cNvSpPr>
          <p:nvPr/>
        </p:nvSpPr>
        <p:spPr bwMode="auto">
          <a:xfrm flipH="1">
            <a:off x="4191000" y="1905000"/>
            <a:ext cx="457200" cy="228600"/>
          </a:xfrm>
          <a:prstGeom prst="line">
            <a:avLst/>
          </a:prstGeom>
          <a:noFill/>
          <a:ln w="9525">
            <a:solidFill>
              <a:schemeClr val="tx1"/>
            </a:solidFill>
            <a:round/>
            <a:headEnd/>
            <a:tailEnd type="triangle" w="med" len="med"/>
          </a:ln>
        </p:spPr>
        <p:txBody>
          <a:bodyPr/>
          <a:lstStyle/>
          <a:p>
            <a:endParaRPr lang="en-US"/>
          </a:p>
        </p:txBody>
      </p:sp>
      <p:sp>
        <p:nvSpPr>
          <p:cNvPr id="78860" name="Rectangle 12"/>
          <p:cNvSpPr>
            <a:spLocks noChangeArrowheads="1"/>
          </p:cNvSpPr>
          <p:nvPr/>
        </p:nvSpPr>
        <p:spPr bwMode="auto">
          <a:xfrm>
            <a:off x="5126038" y="6553200"/>
            <a:ext cx="2363147" cy="246221"/>
          </a:xfrm>
          <a:prstGeom prst="rect">
            <a:avLst/>
          </a:prstGeom>
          <a:noFill/>
          <a:ln w="9525">
            <a:noFill/>
            <a:miter lim="800000"/>
            <a:headEnd/>
            <a:tailEnd/>
          </a:ln>
        </p:spPr>
        <p:txBody>
          <a:bodyPr wrap="none">
            <a:spAutoFit/>
          </a:bodyPr>
          <a:lstStyle/>
          <a:p>
            <a:r>
              <a:rPr lang="en-US" sz="1000" dirty="0"/>
              <a:t>Source:  Bender et al., </a:t>
            </a:r>
            <a:r>
              <a:rPr lang="en-US" sz="1000" i="1" dirty="0" smtClean="0"/>
              <a:t>Science,  </a:t>
            </a:r>
            <a:r>
              <a:rPr lang="en-US" sz="1000" dirty="0" smtClean="0"/>
              <a:t>2010.</a:t>
            </a:r>
            <a:endParaRPr lang="en-US" sz="1000" i="1"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H"/>
          <p:cNvPicPr>
            <a:picLocks noChangeAspect="1" noChangeArrowheads="1"/>
          </p:cNvPicPr>
          <p:nvPr/>
        </p:nvPicPr>
        <p:blipFill>
          <a:blip r:embed="rId2" cstate="print"/>
          <a:srcRect/>
          <a:stretch>
            <a:fillRect/>
          </a:stretch>
        </p:blipFill>
        <p:spPr bwMode="auto">
          <a:xfrm>
            <a:off x="1676400" y="1447800"/>
            <a:ext cx="4470400" cy="1262063"/>
          </a:xfrm>
          <a:prstGeom prst="rect">
            <a:avLst/>
          </a:prstGeom>
          <a:noFill/>
          <a:ln w="9525">
            <a:noFill/>
            <a:miter lim="800000"/>
            <a:headEnd/>
            <a:tailEnd/>
          </a:ln>
        </p:spPr>
      </p:pic>
      <p:pic>
        <p:nvPicPr>
          <p:cNvPr id="79875" name="Picture 3" descr="H4"/>
          <p:cNvPicPr>
            <a:picLocks noChangeAspect="1" noChangeArrowheads="1"/>
          </p:cNvPicPr>
          <p:nvPr/>
        </p:nvPicPr>
        <p:blipFill>
          <a:blip r:embed="rId3" cstate="print"/>
          <a:srcRect/>
          <a:stretch>
            <a:fillRect/>
          </a:stretch>
        </p:blipFill>
        <p:spPr bwMode="auto">
          <a:xfrm>
            <a:off x="1752600" y="3886200"/>
            <a:ext cx="4414838" cy="1260475"/>
          </a:xfrm>
          <a:prstGeom prst="rect">
            <a:avLst/>
          </a:prstGeom>
          <a:noFill/>
          <a:ln w="9525">
            <a:noFill/>
            <a:miter lim="800000"/>
            <a:headEnd/>
            <a:tailEnd/>
          </a:ln>
        </p:spPr>
      </p:pic>
      <p:pic>
        <p:nvPicPr>
          <p:cNvPr id="79876" name="Picture 4" descr="MH"/>
          <p:cNvPicPr>
            <a:picLocks noChangeAspect="1" noChangeArrowheads="1"/>
          </p:cNvPicPr>
          <p:nvPr/>
        </p:nvPicPr>
        <p:blipFill>
          <a:blip r:embed="rId4" cstate="print"/>
          <a:srcRect/>
          <a:stretch>
            <a:fillRect/>
          </a:stretch>
        </p:blipFill>
        <p:spPr bwMode="auto">
          <a:xfrm>
            <a:off x="1600200" y="2667000"/>
            <a:ext cx="4543425" cy="1225550"/>
          </a:xfrm>
          <a:prstGeom prst="rect">
            <a:avLst/>
          </a:prstGeom>
          <a:noFill/>
          <a:ln w="9525">
            <a:noFill/>
            <a:miter lim="800000"/>
            <a:headEnd/>
            <a:tailEnd/>
          </a:ln>
        </p:spPr>
      </p:pic>
      <p:pic>
        <p:nvPicPr>
          <p:cNvPr id="79877" name="Picture 5" descr="H5"/>
          <p:cNvPicPr>
            <a:picLocks noChangeAspect="1" noChangeArrowheads="1"/>
          </p:cNvPicPr>
          <p:nvPr/>
        </p:nvPicPr>
        <p:blipFill>
          <a:blip r:embed="rId5" cstate="print"/>
          <a:srcRect/>
          <a:stretch>
            <a:fillRect/>
          </a:stretch>
        </p:blipFill>
        <p:spPr bwMode="auto">
          <a:xfrm>
            <a:off x="1600200" y="5181600"/>
            <a:ext cx="4616450" cy="1463675"/>
          </a:xfrm>
          <a:prstGeom prst="rect">
            <a:avLst/>
          </a:prstGeom>
          <a:noFill/>
          <a:ln w="9525">
            <a:noFill/>
            <a:miter lim="800000"/>
            <a:headEnd/>
            <a:tailEnd/>
          </a:ln>
        </p:spPr>
      </p:pic>
      <p:pic>
        <p:nvPicPr>
          <p:cNvPr id="79878" name="Picture 6" descr="TS"/>
          <p:cNvPicPr>
            <a:picLocks noChangeAspect="1" noChangeArrowheads="1"/>
          </p:cNvPicPr>
          <p:nvPr/>
        </p:nvPicPr>
        <p:blipFill>
          <a:blip r:embed="rId6" cstate="print"/>
          <a:srcRect/>
          <a:stretch>
            <a:fillRect/>
          </a:stretch>
        </p:blipFill>
        <p:spPr bwMode="auto">
          <a:xfrm>
            <a:off x="1671638" y="152400"/>
            <a:ext cx="4497387" cy="1281113"/>
          </a:xfrm>
          <a:prstGeom prst="rect">
            <a:avLst/>
          </a:prstGeom>
          <a:noFill/>
          <a:ln w="9525">
            <a:noFill/>
            <a:miter lim="800000"/>
            <a:headEnd/>
            <a:tailEnd/>
          </a:ln>
        </p:spPr>
      </p:pic>
      <p:sp>
        <p:nvSpPr>
          <p:cNvPr id="79879" name="Text Box 7"/>
          <p:cNvSpPr txBox="1">
            <a:spLocks noChangeArrowheads="1"/>
          </p:cNvSpPr>
          <p:nvPr/>
        </p:nvSpPr>
        <p:spPr bwMode="auto">
          <a:xfrm>
            <a:off x="2133600" y="152400"/>
            <a:ext cx="1752600" cy="304800"/>
          </a:xfrm>
          <a:prstGeom prst="rect">
            <a:avLst/>
          </a:prstGeom>
          <a:noFill/>
          <a:ln w="9525">
            <a:noFill/>
            <a:miter lim="800000"/>
            <a:headEnd/>
            <a:tailEnd/>
          </a:ln>
        </p:spPr>
        <p:txBody>
          <a:bodyPr>
            <a:spAutoFit/>
          </a:bodyPr>
          <a:lstStyle/>
          <a:p>
            <a:r>
              <a:rPr lang="en-US" sz="1400" b="1">
                <a:cs typeface="Arial" charset="0"/>
              </a:rPr>
              <a:t>Tropical Storms</a:t>
            </a:r>
          </a:p>
        </p:txBody>
      </p:sp>
      <p:sp>
        <p:nvSpPr>
          <p:cNvPr id="79880" name="Text Box 8"/>
          <p:cNvSpPr txBox="1">
            <a:spLocks noChangeArrowheads="1"/>
          </p:cNvSpPr>
          <p:nvPr/>
        </p:nvSpPr>
        <p:spPr bwMode="auto">
          <a:xfrm>
            <a:off x="2057400" y="1425575"/>
            <a:ext cx="2193925" cy="304800"/>
          </a:xfrm>
          <a:prstGeom prst="rect">
            <a:avLst/>
          </a:prstGeom>
          <a:noFill/>
          <a:ln w="9525">
            <a:noFill/>
            <a:miter lim="800000"/>
            <a:headEnd/>
            <a:tailEnd/>
          </a:ln>
        </p:spPr>
        <p:txBody>
          <a:bodyPr wrap="none">
            <a:spAutoFit/>
          </a:bodyPr>
          <a:lstStyle/>
          <a:p>
            <a:r>
              <a:rPr lang="en-US" sz="1400" b="1">
                <a:cs typeface="Arial" charset="0"/>
              </a:rPr>
              <a:t>All Hurricanes (Cat 1-5)</a:t>
            </a:r>
            <a:r>
              <a:rPr lang="en-US" sz="1400">
                <a:cs typeface="Arial" charset="0"/>
              </a:rPr>
              <a:t> </a:t>
            </a:r>
          </a:p>
        </p:txBody>
      </p:sp>
      <p:sp>
        <p:nvSpPr>
          <p:cNvPr id="79881" name="Text Box 9"/>
          <p:cNvSpPr txBox="1">
            <a:spLocks noChangeArrowheads="1"/>
          </p:cNvSpPr>
          <p:nvPr/>
        </p:nvSpPr>
        <p:spPr bwMode="auto">
          <a:xfrm>
            <a:off x="1905000" y="2667000"/>
            <a:ext cx="2438400" cy="304800"/>
          </a:xfrm>
          <a:prstGeom prst="rect">
            <a:avLst/>
          </a:prstGeom>
          <a:noFill/>
          <a:ln w="9525">
            <a:noFill/>
            <a:miter lim="800000"/>
            <a:headEnd/>
            <a:tailEnd/>
          </a:ln>
        </p:spPr>
        <p:txBody>
          <a:bodyPr>
            <a:spAutoFit/>
          </a:bodyPr>
          <a:lstStyle/>
          <a:p>
            <a:r>
              <a:rPr lang="en-US" sz="1400" b="1">
                <a:cs typeface="Arial" charset="0"/>
              </a:rPr>
              <a:t>Major Hurricanes (Cat 3-5)</a:t>
            </a:r>
          </a:p>
        </p:txBody>
      </p:sp>
      <p:sp>
        <p:nvSpPr>
          <p:cNvPr id="79882" name="Text Box 10"/>
          <p:cNvSpPr txBox="1">
            <a:spLocks noChangeArrowheads="1"/>
          </p:cNvSpPr>
          <p:nvPr/>
        </p:nvSpPr>
        <p:spPr bwMode="auto">
          <a:xfrm>
            <a:off x="1984375" y="3962400"/>
            <a:ext cx="2740025" cy="304800"/>
          </a:xfrm>
          <a:prstGeom prst="rect">
            <a:avLst/>
          </a:prstGeom>
          <a:noFill/>
          <a:ln w="9525">
            <a:noFill/>
            <a:miter lim="800000"/>
            <a:headEnd/>
            <a:tailEnd/>
          </a:ln>
        </p:spPr>
        <p:txBody>
          <a:bodyPr wrap="none">
            <a:spAutoFit/>
          </a:bodyPr>
          <a:lstStyle/>
          <a:p>
            <a:r>
              <a:rPr lang="en-US" sz="1400" b="1">
                <a:cs typeface="Arial" charset="0"/>
              </a:rPr>
              <a:t>Cat 4-5 Hurricanes (&gt;131 mph)</a:t>
            </a:r>
          </a:p>
        </p:txBody>
      </p:sp>
      <p:sp>
        <p:nvSpPr>
          <p:cNvPr id="79883" name="Text Box 11"/>
          <p:cNvSpPr txBox="1">
            <a:spLocks noChangeArrowheads="1"/>
          </p:cNvSpPr>
          <p:nvPr/>
        </p:nvSpPr>
        <p:spPr bwMode="auto">
          <a:xfrm>
            <a:off x="1981200" y="5257800"/>
            <a:ext cx="3336925" cy="304800"/>
          </a:xfrm>
          <a:prstGeom prst="rect">
            <a:avLst/>
          </a:prstGeom>
          <a:noFill/>
          <a:ln w="9525">
            <a:noFill/>
            <a:miter lim="800000"/>
            <a:headEnd/>
            <a:tailEnd/>
          </a:ln>
        </p:spPr>
        <p:txBody>
          <a:bodyPr>
            <a:spAutoFit/>
          </a:bodyPr>
          <a:lstStyle/>
          <a:p>
            <a:r>
              <a:rPr lang="en-US" sz="1400" b="1">
                <a:cs typeface="Arial" charset="0"/>
              </a:rPr>
              <a:t>Most Intense Hurricanes (&gt;145 mph)</a:t>
            </a:r>
          </a:p>
        </p:txBody>
      </p:sp>
      <p:sp>
        <p:nvSpPr>
          <p:cNvPr id="79884" name="Text Box 12"/>
          <p:cNvSpPr txBox="1">
            <a:spLocks noChangeArrowheads="1"/>
          </p:cNvSpPr>
          <p:nvPr/>
        </p:nvSpPr>
        <p:spPr bwMode="auto">
          <a:xfrm>
            <a:off x="4572000" y="914400"/>
            <a:ext cx="1524000" cy="366713"/>
          </a:xfrm>
          <a:prstGeom prst="rect">
            <a:avLst/>
          </a:prstGeom>
          <a:noFill/>
          <a:ln w="9525">
            <a:noFill/>
            <a:miter lim="800000"/>
            <a:headEnd/>
            <a:tailEnd/>
          </a:ln>
        </p:spPr>
        <p:txBody>
          <a:bodyPr>
            <a:spAutoFit/>
          </a:bodyPr>
          <a:lstStyle/>
          <a:p>
            <a:pPr eaLnBrk="1" hangingPunct="1">
              <a:spcBef>
                <a:spcPct val="50000"/>
              </a:spcBef>
            </a:pPr>
            <a:endParaRPr lang="en-US" b="1">
              <a:cs typeface="Arial" charset="0"/>
            </a:endParaRPr>
          </a:p>
        </p:txBody>
      </p:sp>
      <p:sp>
        <p:nvSpPr>
          <p:cNvPr id="79885" name="Text Box 13"/>
          <p:cNvSpPr txBox="1">
            <a:spLocks noChangeArrowheads="1"/>
          </p:cNvSpPr>
          <p:nvPr/>
        </p:nvSpPr>
        <p:spPr bwMode="auto">
          <a:xfrm>
            <a:off x="228600" y="1279525"/>
            <a:ext cx="1524000" cy="2424113"/>
          </a:xfrm>
          <a:prstGeom prst="rect">
            <a:avLst/>
          </a:prstGeom>
          <a:noFill/>
          <a:ln w="9525">
            <a:noFill/>
            <a:miter lim="800000"/>
            <a:headEnd/>
            <a:tailEnd/>
          </a:ln>
        </p:spPr>
        <p:txBody>
          <a:bodyPr>
            <a:spAutoFit/>
          </a:bodyPr>
          <a:lstStyle/>
          <a:p>
            <a:pPr eaLnBrk="1" hangingPunct="1">
              <a:spcBef>
                <a:spcPct val="50000"/>
              </a:spcBef>
            </a:pPr>
            <a:r>
              <a:rPr lang="en-US" sz="1700" b="1">
                <a:solidFill>
                  <a:srgbClr val="FF0000"/>
                </a:solidFill>
                <a:latin typeface="Verdana" pitchFamily="34" charset="0"/>
                <a:cs typeface="Arial" charset="0"/>
              </a:rPr>
              <a:t>GFDL CM2.1</a:t>
            </a:r>
          </a:p>
          <a:p>
            <a:pPr eaLnBrk="1" hangingPunct="1">
              <a:spcBef>
                <a:spcPct val="50000"/>
              </a:spcBef>
            </a:pPr>
            <a:r>
              <a:rPr lang="en-US" sz="1700" b="1">
                <a:solidFill>
                  <a:schemeClr val="folHlink"/>
                </a:solidFill>
                <a:latin typeface="Verdana" pitchFamily="34" charset="0"/>
                <a:cs typeface="Arial" charset="0"/>
              </a:rPr>
              <a:t>MRI</a:t>
            </a:r>
          </a:p>
          <a:p>
            <a:pPr eaLnBrk="1" hangingPunct="1">
              <a:spcBef>
                <a:spcPct val="50000"/>
              </a:spcBef>
            </a:pPr>
            <a:r>
              <a:rPr lang="en-US" sz="1700" b="1">
                <a:solidFill>
                  <a:srgbClr val="0033CC"/>
                </a:solidFill>
                <a:latin typeface="Verdana" pitchFamily="34" charset="0"/>
                <a:cs typeface="Arial" charset="0"/>
              </a:rPr>
              <a:t>18-Model Ensemble</a:t>
            </a:r>
          </a:p>
          <a:p>
            <a:pPr eaLnBrk="1" hangingPunct="1">
              <a:spcBef>
                <a:spcPct val="50000"/>
              </a:spcBef>
            </a:pPr>
            <a:r>
              <a:rPr lang="en-US" sz="1700" b="1">
                <a:solidFill>
                  <a:srgbClr val="DFDA00"/>
                </a:solidFill>
                <a:latin typeface="Verdana" pitchFamily="34" charset="0"/>
                <a:cs typeface="Arial" charset="0"/>
              </a:rPr>
              <a:t>MPI</a:t>
            </a:r>
          </a:p>
          <a:p>
            <a:pPr eaLnBrk="1" hangingPunct="1">
              <a:spcBef>
                <a:spcPct val="50000"/>
              </a:spcBef>
            </a:pPr>
            <a:r>
              <a:rPr lang="en-US" sz="1700" b="1">
                <a:solidFill>
                  <a:srgbClr val="ABB5B1"/>
                </a:solidFill>
                <a:latin typeface="Verdana" pitchFamily="34" charset="0"/>
                <a:cs typeface="Arial" charset="0"/>
              </a:rPr>
              <a:t>HadCM3</a:t>
            </a:r>
          </a:p>
        </p:txBody>
      </p:sp>
      <p:sp>
        <p:nvSpPr>
          <p:cNvPr id="79886" name="Rectangle 14"/>
          <p:cNvSpPr>
            <a:spLocks noChangeArrowheads="1"/>
          </p:cNvSpPr>
          <p:nvPr/>
        </p:nvSpPr>
        <p:spPr bwMode="auto">
          <a:xfrm>
            <a:off x="2374900" y="6273800"/>
            <a:ext cx="2743200" cy="244475"/>
          </a:xfrm>
          <a:prstGeom prst="rect">
            <a:avLst/>
          </a:prstGeom>
          <a:noFill/>
          <a:ln w="9525">
            <a:noFill/>
            <a:miter lim="800000"/>
            <a:headEnd/>
            <a:tailEnd/>
          </a:ln>
        </p:spPr>
        <p:txBody>
          <a:bodyPr wrap="none">
            <a:spAutoFit/>
          </a:bodyPr>
          <a:lstStyle/>
          <a:p>
            <a:r>
              <a:rPr lang="en-US" sz="1000" b="1"/>
              <a:t>Ensemble: +220%.  Range: - 60% to +180%</a:t>
            </a:r>
          </a:p>
        </p:txBody>
      </p:sp>
      <p:sp>
        <p:nvSpPr>
          <p:cNvPr id="79887" name="Rectangle 15"/>
          <p:cNvSpPr>
            <a:spLocks noChangeArrowheads="1"/>
          </p:cNvSpPr>
          <p:nvPr/>
        </p:nvSpPr>
        <p:spPr bwMode="auto">
          <a:xfrm>
            <a:off x="7391400" y="1433513"/>
            <a:ext cx="1600200" cy="1370012"/>
          </a:xfrm>
          <a:prstGeom prst="rect">
            <a:avLst/>
          </a:prstGeom>
          <a:noFill/>
          <a:ln w="9525">
            <a:noFill/>
            <a:miter lim="800000"/>
            <a:headEnd/>
            <a:tailEnd/>
          </a:ln>
        </p:spPr>
        <p:txBody>
          <a:bodyPr>
            <a:spAutoFit/>
          </a:bodyPr>
          <a:lstStyle/>
          <a:p>
            <a:r>
              <a:rPr lang="en-US" sz="1200" b="1"/>
              <a:t>Tropical storms and hurricanes consistently </a:t>
            </a:r>
            <a:r>
              <a:rPr lang="en-US" sz="1200" b="1" u="sng"/>
              <a:t>decrease</a:t>
            </a:r>
            <a:r>
              <a:rPr lang="en-US" sz="1200" b="1"/>
              <a:t> in number in the warmer climate, but…</a:t>
            </a:r>
          </a:p>
        </p:txBody>
      </p:sp>
      <p:sp>
        <p:nvSpPr>
          <p:cNvPr id="79888" name="Text Box 16"/>
          <p:cNvSpPr txBox="1">
            <a:spLocks noChangeArrowheads="1"/>
          </p:cNvSpPr>
          <p:nvPr/>
        </p:nvSpPr>
        <p:spPr bwMode="auto">
          <a:xfrm>
            <a:off x="6858000" y="1981200"/>
            <a:ext cx="458788" cy="2632075"/>
          </a:xfrm>
          <a:prstGeom prst="rect">
            <a:avLst/>
          </a:prstGeom>
          <a:noFill/>
          <a:ln w="9525">
            <a:noFill/>
            <a:miter lim="800000"/>
            <a:headEnd/>
            <a:tailEnd/>
          </a:ln>
        </p:spPr>
        <p:txBody>
          <a:bodyPr vert="eaVert" wrap="none">
            <a:spAutoFit/>
          </a:bodyPr>
          <a:lstStyle/>
          <a:p>
            <a:r>
              <a:rPr lang="en-US"/>
              <a:t>Hurricane Intensity Class</a:t>
            </a:r>
          </a:p>
        </p:txBody>
      </p:sp>
      <p:sp>
        <p:nvSpPr>
          <p:cNvPr id="79889" name="Line 17"/>
          <p:cNvSpPr>
            <a:spLocks noChangeShapeType="1"/>
          </p:cNvSpPr>
          <p:nvPr/>
        </p:nvSpPr>
        <p:spPr bwMode="auto">
          <a:xfrm>
            <a:off x="6705600" y="1676400"/>
            <a:ext cx="0" cy="3429000"/>
          </a:xfrm>
          <a:prstGeom prst="line">
            <a:avLst/>
          </a:prstGeom>
          <a:noFill/>
          <a:ln w="38100">
            <a:solidFill>
              <a:schemeClr val="tx1"/>
            </a:solidFill>
            <a:round/>
            <a:headEnd/>
            <a:tailEnd type="triangle" w="med" len="med"/>
          </a:ln>
        </p:spPr>
        <p:txBody>
          <a:bodyPr/>
          <a:lstStyle/>
          <a:p>
            <a:endParaRPr lang="en-US"/>
          </a:p>
        </p:txBody>
      </p:sp>
      <p:sp>
        <p:nvSpPr>
          <p:cNvPr id="79890" name="Rectangle 18"/>
          <p:cNvSpPr>
            <a:spLocks noChangeArrowheads="1"/>
          </p:cNvSpPr>
          <p:nvPr/>
        </p:nvSpPr>
        <p:spPr bwMode="auto">
          <a:xfrm>
            <a:off x="7086600" y="5105400"/>
            <a:ext cx="1905000" cy="1370013"/>
          </a:xfrm>
          <a:prstGeom prst="rect">
            <a:avLst/>
          </a:prstGeom>
          <a:noFill/>
          <a:ln w="9525">
            <a:noFill/>
            <a:miter lim="800000"/>
            <a:headEnd/>
            <a:tailEnd/>
          </a:ln>
        </p:spPr>
        <p:txBody>
          <a:bodyPr>
            <a:spAutoFit/>
          </a:bodyPr>
          <a:lstStyle/>
          <a:p>
            <a:r>
              <a:rPr lang="en-US" sz="1200" b="1"/>
              <a:t>…the rarer </a:t>
            </a:r>
            <a:r>
              <a:rPr lang="en-US" sz="1200" b="1" u="sng"/>
              <a:t>most intense</a:t>
            </a:r>
            <a:r>
              <a:rPr lang="en-US" sz="1200" b="1"/>
              <a:t> simulated hurricanes </a:t>
            </a:r>
            <a:r>
              <a:rPr lang="en-US" sz="1200" b="1" u="sng"/>
              <a:t>occur up to 3 times as often</a:t>
            </a:r>
            <a:r>
              <a:rPr lang="en-US" sz="1200" b="1"/>
              <a:t> in the warmer climate, and increased for 3 of 4 individual models</a:t>
            </a:r>
          </a:p>
        </p:txBody>
      </p:sp>
      <p:sp>
        <p:nvSpPr>
          <p:cNvPr id="79891" name="Rectangle 19"/>
          <p:cNvSpPr>
            <a:spLocks noChangeArrowheads="1"/>
          </p:cNvSpPr>
          <p:nvPr/>
        </p:nvSpPr>
        <p:spPr bwMode="auto">
          <a:xfrm>
            <a:off x="1981200" y="6553200"/>
            <a:ext cx="4191000" cy="76200"/>
          </a:xfrm>
          <a:prstGeom prst="rect">
            <a:avLst/>
          </a:prstGeom>
          <a:solidFill>
            <a:schemeClr val="bg1"/>
          </a:solidFill>
          <a:ln w="9525">
            <a:noFill/>
            <a:miter lim="800000"/>
            <a:headEnd/>
            <a:tailEnd/>
          </a:ln>
        </p:spPr>
        <p:txBody>
          <a:bodyPr wrap="none" anchor="ctr"/>
          <a:lstStyle/>
          <a:p>
            <a:endParaRPr lang="en-US"/>
          </a:p>
        </p:txBody>
      </p:sp>
      <p:sp>
        <p:nvSpPr>
          <p:cNvPr id="79892" name="Text Box 20"/>
          <p:cNvSpPr txBox="1">
            <a:spLocks noChangeArrowheads="1"/>
          </p:cNvSpPr>
          <p:nvPr/>
        </p:nvSpPr>
        <p:spPr bwMode="auto">
          <a:xfrm>
            <a:off x="1828800" y="6477000"/>
            <a:ext cx="4438650" cy="365125"/>
          </a:xfrm>
          <a:prstGeom prst="rect">
            <a:avLst/>
          </a:prstGeom>
          <a:noFill/>
          <a:ln w="9525">
            <a:noFill/>
            <a:miter lim="800000"/>
            <a:headEnd/>
            <a:tailEnd/>
          </a:ln>
        </p:spPr>
        <p:txBody>
          <a:bodyPr wrap="none">
            <a:spAutoFit/>
          </a:bodyPr>
          <a:lstStyle/>
          <a:p>
            <a:r>
              <a:rPr lang="en-US" sz="900" b="1"/>
              <a:t> 1981  1983  1985   1987  1989   1991  1993   1995  1997  1999   2001  2003   2005</a:t>
            </a:r>
          </a:p>
          <a:p>
            <a:r>
              <a:rPr lang="en-US" sz="900" b="1"/>
              <a:t>		 BASE YEAR</a:t>
            </a:r>
          </a:p>
        </p:txBody>
      </p:sp>
      <p:sp>
        <p:nvSpPr>
          <p:cNvPr id="79893" name="Rectangle 21"/>
          <p:cNvSpPr>
            <a:spLocks noChangeArrowheads="1"/>
          </p:cNvSpPr>
          <p:nvPr/>
        </p:nvSpPr>
        <p:spPr bwMode="auto">
          <a:xfrm>
            <a:off x="2374900" y="4902200"/>
            <a:ext cx="2673350" cy="244475"/>
          </a:xfrm>
          <a:prstGeom prst="rect">
            <a:avLst/>
          </a:prstGeom>
          <a:noFill/>
          <a:ln w="9525">
            <a:noFill/>
            <a:miter lim="800000"/>
            <a:headEnd/>
            <a:tailEnd/>
          </a:ln>
        </p:spPr>
        <p:txBody>
          <a:bodyPr wrap="none">
            <a:spAutoFit/>
          </a:bodyPr>
          <a:lstStyle/>
          <a:p>
            <a:r>
              <a:rPr lang="en-US" sz="1000" b="1"/>
              <a:t>Ensemble: +75%.  Range: - 53% to +110%</a:t>
            </a:r>
          </a:p>
        </p:txBody>
      </p:sp>
      <p:sp>
        <p:nvSpPr>
          <p:cNvPr id="79894" name="Rectangle 22"/>
          <p:cNvSpPr>
            <a:spLocks noChangeArrowheads="1"/>
          </p:cNvSpPr>
          <p:nvPr/>
        </p:nvSpPr>
        <p:spPr bwMode="auto">
          <a:xfrm>
            <a:off x="2457450" y="3641725"/>
            <a:ext cx="2571750" cy="244475"/>
          </a:xfrm>
          <a:prstGeom prst="rect">
            <a:avLst/>
          </a:prstGeom>
          <a:noFill/>
          <a:ln w="9525">
            <a:noFill/>
            <a:miter lim="800000"/>
            <a:headEnd/>
            <a:tailEnd/>
          </a:ln>
        </p:spPr>
        <p:txBody>
          <a:bodyPr wrap="none">
            <a:spAutoFit/>
          </a:bodyPr>
          <a:lstStyle/>
          <a:p>
            <a:r>
              <a:rPr lang="en-US" sz="1000" b="1"/>
              <a:t>Ensemble: -18%.  Range: - 60% to +40%</a:t>
            </a:r>
          </a:p>
        </p:txBody>
      </p:sp>
      <p:sp>
        <p:nvSpPr>
          <p:cNvPr id="79895" name="Rectangle 23"/>
          <p:cNvSpPr>
            <a:spLocks noChangeArrowheads="1"/>
          </p:cNvSpPr>
          <p:nvPr/>
        </p:nvSpPr>
        <p:spPr bwMode="auto">
          <a:xfrm>
            <a:off x="2457450" y="2438400"/>
            <a:ext cx="2574925" cy="244475"/>
          </a:xfrm>
          <a:prstGeom prst="rect">
            <a:avLst/>
          </a:prstGeom>
          <a:noFill/>
          <a:ln w="9525">
            <a:noFill/>
            <a:miter lim="800000"/>
            <a:headEnd/>
            <a:tailEnd/>
          </a:ln>
        </p:spPr>
        <p:txBody>
          <a:bodyPr wrap="none">
            <a:spAutoFit/>
          </a:bodyPr>
          <a:lstStyle/>
          <a:p>
            <a:r>
              <a:rPr lang="en-US" sz="1000" b="1"/>
              <a:t>Ensemble: -33%.  Range: - 60% to -7.5%</a:t>
            </a:r>
          </a:p>
        </p:txBody>
      </p:sp>
      <p:sp>
        <p:nvSpPr>
          <p:cNvPr id="79896" name="Rectangle 24"/>
          <p:cNvSpPr>
            <a:spLocks noChangeArrowheads="1"/>
          </p:cNvSpPr>
          <p:nvPr/>
        </p:nvSpPr>
        <p:spPr bwMode="auto">
          <a:xfrm>
            <a:off x="2514600" y="1143000"/>
            <a:ext cx="2505075" cy="244475"/>
          </a:xfrm>
          <a:prstGeom prst="rect">
            <a:avLst/>
          </a:prstGeom>
          <a:noFill/>
          <a:ln w="9525">
            <a:noFill/>
            <a:miter lim="800000"/>
            <a:headEnd/>
            <a:tailEnd/>
          </a:ln>
        </p:spPr>
        <p:txBody>
          <a:bodyPr wrap="none">
            <a:spAutoFit/>
          </a:bodyPr>
          <a:lstStyle/>
          <a:p>
            <a:r>
              <a:rPr lang="en-US" sz="1000" b="1"/>
              <a:t>Ensemble: -27%.  Range: - 48% to - 3%</a:t>
            </a:r>
          </a:p>
        </p:txBody>
      </p:sp>
      <p:sp>
        <p:nvSpPr>
          <p:cNvPr id="79897" name="Text Box 25"/>
          <p:cNvSpPr txBox="1">
            <a:spLocks noChangeArrowheads="1"/>
          </p:cNvSpPr>
          <p:nvPr/>
        </p:nvSpPr>
        <p:spPr bwMode="auto">
          <a:xfrm>
            <a:off x="6461125" y="-39688"/>
            <a:ext cx="2530475" cy="1465263"/>
          </a:xfrm>
          <a:prstGeom prst="rect">
            <a:avLst/>
          </a:prstGeom>
          <a:noFill/>
          <a:ln w="9525">
            <a:noFill/>
            <a:miter lim="800000"/>
            <a:headEnd/>
            <a:tailEnd/>
          </a:ln>
        </p:spPr>
        <p:txBody>
          <a:bodyPr>
            <a:spAutoFit/>
          </a:bodyPr>
          <a:lstStyle/>
          <a:p>
            <a:r>
              <a:rPr lang="en-US" b="1" u="sng"/>
              <a:t>Changes in Atlantic Hurricane Counts by Intensity Class:  Late 21</a:t>
            </a:r>
            <a:r>
              <a:rPr lang="en-US" b="1" u="sng" baseline="30000"/>
              <a:t>st</a:t>
            </a:r>
            <a:r>
              <a:rPr lang="en-US" b="1" u="sng"/>
              <a:t> century A1B Projection</a:t>
            </a:r>
          </a:p>
        </p:txBody>
      </p:sp>
      <p:sp>
        <p:nvSpPr>
          <p:cNvPr id="79898" name="Text Box 26"/>
          <p:cNvSpPr txBox="1">
            <a:spLocks noChangeArrowheads="1"/>
          </p:cNvSpPr>
          <p:nvPr/>
        </p:nvSpPr>
        <p:spPr bwMode="auto">
          <a:xfrm>
            <a:off x="212725" y="112713"/>
            <a:ext cx="438150" cy="366712"/>
          </a:xfrm>
          <a:prstGeom prst="rect">
            <a:avLst/>
          </a:prstGeom>
          <a:noFill/>
          <a:ln w="9525">
            <a:noFill/>
            <a:miter lim="800000"/>
            <a:headEnd/>
            <a:tailEnd/>
          </a:ln>
        </p:spPr>
        <p:txBody>
          <a:bodyPr wrap="none">
            <a:spAutoFit/>
          </a:bodyPr>
          <a:lstStyle/>
          <a:p>
            <a:fld id="{C7B3B6B1-74FF-4128-9D3E-FF400B319835}" type="slidenum">
              <a:rPr lang="en-US"/>
              <a:pPr/>
              <a:t>47</a:t>
            </a:fld>
            <a:endParaRPr lang="en-US"/>
          </a:p>
        </p:txBody>
      </p:sp>
      <p:sp>
        <p:nvSpPr>
          <p:cNvPr id="79899" name="Rectangle 27"/>
          <p:cNvSpPr>
            <a:spLocks noChangeArrowheads="1"/>
          </p:cNvSpPr>
          <p:nvPr/>
        </p:nvSpPr>
        <p:spPr bwMode="auto">
          <a:xfrm>
            <a:off x="152400" y="6626225"/>
            <a:ext cx="2127505" cy="230832"/>
          </a:xfrm>
          <a:prstGeom prst="rect">
            <a:avLst/>
          </a:prstGeom>
          <a:noFill/>
          <a:ln w="9525">
            <a:noFill/>
            <a:miter lim="800000"/>
            <a:headEnd/>
            <a:tailEnd/>
          </a:ln>
        </p:spPr>
        <p:txBody>
          <a:bodyPr wrap="none">
            <a:spAutoFit/>
          </a:bodyPr>
          <a:lstStyle/>
          <a:p>
            <a:r>
              <a:rPr lang="en-US" sz="900" dirty="0"/>
              <a:t>Source:  Bender et al., </a:t>
            </a:r>
            <a:r>
              <a:rPr lang="en-US" sz="900" i="1" dirty="0" smtClean="0"/>
              <a:t>Science, </a:t>
            </a:r>
            <a:r>
              <a:rPr lang="en-US" sz="900" dirty="0" smtClean="0"/>
              <a:t>2010.</a:t>
            </a:r>
            <a:endParaRPr lang="en-US" sz="900" i="1"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control_all_years"/>
          <p:cNvPicPr>
            <a:picLocks noChangeAspect="1" noChangeArrowheads="1"/>
          </p:cNvPicPr>
          <p:nvPr/>
        </p:nvPicPr>
        <p:blipFill>
          <a:blip r:embed="rId2" cstate="print"/>
          <a:srcRect/>
          <a:stretch>
            <a:fillRect/>
          </a:stretch>
        </p:blipFill>
        <p:spPr bwMode="auto">
          <a:xfrm>
            <a:off x="304800" y="1697038"/>
            <a:ext cx="4343400" cy="1908175"/>
          </a:xfrm>
          <a:prstGeom prst="rect">
            <a:avLst/>
          </a:prstGeom>
          <a:noFill/>
          <a:ln w="9525">
            <a:noFill/>
            <a:miter lim="800000"/>
            <a:headEnd/>
            <a:tailEnd/>
          </a:ln>
        </p:spPr>
      </p:pic>
      <p:pic>
        <p:nvPicPr>
          <p:cNvPr id="81923" name="Picture 3" descr="ens18"/>
          <p:cNvPicPr>
            <a:picLocks noChangeAspect="1" noChangeArrowheads="1"/>
          </p:cNvPicPr>
          <p:nvPr/>
        </p:nvPicPr>
        <p:blipFill>
          <a:blip r:embed="rId3" cstate="print"/>
          <a:srcRect/>
          <a:stretch>
            <a:fillRect/>
          </a:stretch>
        </p:blipFill>
        <p:spPr bwMode="auto">
          <a:xfrm>
            <a:off x="304800" y="3779838"/>
            <a:ext cx="4343400" cy="1909762"/>
          </a:xfrm>
          <a:prstGeom prst="rect">
            <a:avLst/>
          </a:prstGeom>
          <a:noFill/>
          <a:ln w="9525">
            <a:noFill/>
            <a:miter lim="800000"/>
            <a:headEnd/>
            <a:tailEnd/>
          </a:ln>
        </p:spPr>
      </p:pic>
      <p:sp>
        <p:nvSpPr>
          <p:cNvPr id="81924" name="Text Box 4"/>
          <p:cNvSpPr txBox="1">
            <a:spLocks noChangeArrowheads="1"/>
          </p:cNvSpPr>
          <p:nvPr/>
        </p:nvSpPr>
        <p:spPr bwMode="auto">
          <a:xfrm>
            <a:off x="1143000" y="1143000"/>
            <a:ext cx="3200400" cy="366713"/>
          </a:xfrm>
          <a:prstGeom prst="rect">
            <a:avLst/>
          </a:prstGeom>
          <a:noFill/>
          <a:ln w="9525">
            <a:noFill/>
            <a:miter lim="800000"/>
            <a:headEnd/>
            <a:tailEnd/>
          </a:ln>
        </p:spPr>
        <p:txBody>
          <a:bodyPr>
            <a:spAutoFit/>
          </a:bodyPr>
          <a:lstStyle/>
          <a:p>
            <a:pPr eaLnBrk="1" hangingPunct="1">
              <a:spcBef>
                <a:spcPct val="50000"/>
              </a:spcBef>
            </a:pPr>
            <a:r>
              <a:rPr lang="en-US" b="1">
                <a:cs typeface="Arial" charset="0"/>
              </a:rPr>
              <a:t>NCEP Version  (GFDL)</a:t>
            </a:r>
          </a:p>
        </p:txBody>
      </p:sp>
      <p:pic>
        <p:nvPicPr>
          <p:cNvPr id="81925" name="Picture 5" descr="navy_control_all_years"/>
          <p:cNvPicPr>
            <a:picLocks noChangeAspect="1" noChangeArrowheads="1"/>
          </p:cNvPicPr>
          <p:nvPr/>
        </p:nvPicPr>
        <p:blipFill>
          <a:blip r:embed="rId4" cstate="print"/>
          <a:srcRect/>
          <a:stretch>
            <a:fillRect/>
          </a:stretch>
        </p:blipFill>
        <p:spPr bwMode="auto">
          <a:xfrm>
            <a:off x="4781550" y="1698625"/>
            <a:ext cx="4286250" cy="1882775"/>
          </a:xfrm>
          <a:prstGeom prst="rect">
            <a:avLst/>
          </a:prstGeom>
          <a:noFill/>
          <a:ln w="9525">
            <a:noFill/>
            <a:miter lim="800000"/>
            <a:headEnd/>
            <a:tailEnd/>
          </a:ln>
        </p:spPr>
      </p:pic>
      <p:pic>
        <p:nvPicPr>
          <p:cNvPr id="81926" name="Picture 6" descr="navy_ens18"/>
          <p:cNvPicPr>
            <a:picLocks noChangeAspect="1" noChangeArrowheads="1"/>
          </p:cNvPicPr>
          <p:nvPr/>
        </p:nvPicPr>
        <p:blipFill>
          <a:blip r:embed="rId5" cstate="print"/>
          <a:srcRect/>
          <a:stretch>
            <a:fillRect/>
          </a:stretch>
        </p:blipFill>
        <p:spPr bwMode="auto">
          <a:xfrm>
            <a:off x="4800600" y="3773488"/>
            <a:ext cx="4267200" cy="1941512"/>
          </a:xfrm>
          <a:prstGeom prst="rect">
            <a:avLst/>
          </a:prstGeom>
          <a:noFill/>
          <a:ln w="9525">
            <a:noFill/>
            <a:miter lim="800000"/>
            <a:headEnd/>
            <a:tailEnd/>
          </a:ln>
        </p:spPr>
      </p:pic>
      <p:sp>
        <p:nvSpPr>
          <p:cNvPr id="81927" name="Text Box 7"/>
          <p:cNvSpPr txBox="1">
            <a:spLocks noChangeArrowheads="1"/>
          </p:cNvSpPr>
          <p:nvPr/>
        </p:nvSpPr>
        <p:spPr bwMode="auto">
          <a:xfrm>
            <a:off x="5105400" y="1143000"/>
            <a:ext cx="2971800" cy="366713"/>
          </a:xfrm>
          <a:prstGeom prst="rect">
            <a:avLst/>
          </a:prstGeom>
          <a:noFill/>
          <a:ln w="9525">
            <a:noFill/>
            <a:miter lim="800000"/>
            <a:headEnd/>
            <a:tailEnd/>
          </a:ln>
        </p:spPr>
        <p:txBody>
          <a:bodyPr>
            <a:spAutoFit/>
          </a:bodyPr>
          <a:lstStyle/>
          <a:p>
            <a:pPr eaLnBrk="1" hangingPunct="1">
              <a:spcBef>
                <a:spcPct val="50000"/>
              </a:spcBef>
            </a:pPr>
            <a:r>
              <a:rPr lang="en-US" b="1">
                <a:cs typeface="Arial" charset="0"/>
              </a:rPr>
              <a:t>NAVY Version (GFDN)</a:t>
            </a:r>
          </a:p>
        </p:txBody>
      </p:sp>
      <p:sp>
        <p:nvSpPr>
          <p:cNvPr id="81928" name="Text Box 8"/>
          <p:cNvSpPr txBox="1">
            <a:spLocks noChangeArrowheads="1"/>
          </p:cNvSpPr>
          <p:nvPr/>
        </p:nvSpPr>
        <p:spPr bwMode="auto">
          <a:xfrm>
            <a:off x="1295400" y="5791200"/>
            <a:ext cx="2971800" cy="304800"/>
          </a:xfrm>
          <a:prstGeom prst="rect">
            <a:avLst/>
          </a:prstGeom>
          <a:noFill/>
          <a:ln w="9525">
            <a:noFill/>
            <a:miter lim="800000"/>
            <a:headEnd/>
            <a:tailEnd/>
          </a:ln>
        </p:spPr>
        <p:txBody>
          <a:bodyPr>
            <a:spAutoFit/>
          </a:bodyPr>
          <a:lstStyle/>
          <a:p>
            <a:pPr eaLnBrk="1" hangingPunct="1">
              <a:spcBef>
                <a:spcPct val="50000"/>
              </a:spcBef>
            </a:pPr>
            <a:r>
              <a:rPr lang="en-US" sz="1400" b="1">
                <a:cs typeface="Arial" charset="0"/>
              </a:rPr>
              <a:t>Degrees Longitude East</a:t>
            </a:r>
          </a:p>
        </p:txBody>
      </p:sp>
      <p:sp>
        <p:nvSpPr>
          <p:cNvPr id="81929" name="Text Box 9"/>
          <p:cNvSpPr txBox="1">
            <a:spLocks noChangeArrowheads="1"/>
          </p:cNvSpPr>
          <p:nvPr/>
        </p:nvSpPr>
        <p:spPr bwMode="auto">
          <a:xfrm>
            <a:off x="5867400" y="5791200"/>
            <a:ext cx="2819400" cy="304800"/>
          </a:xfrm>
          <a:prstGeom prst="rect">
            <a:avLst/>
          </a:prstGeom>
          <a:noFill/>
          <a:ln w="9525">
            <a:noFill/>
            <a:miter lim="800000"/>
            <a:headEnd/>
            <a:tailEnd/>
          </a:ln>
        </p:spPr>
        <p:txBody>
          <a:bodyPr>
            <a:spAutoFit/>
          </a:bodyPr>
          <a:lstStyle/>
          <a:p>
            <a:pPr eaLnBrk="1" hangingPunct="1">
              <a:spcBef>
                <a:spcPct val="50000"/>
              </a:spcBef>
            </a:pPr>
            <a:r>
              <a:rPr lang="en-US" sz="1400" b="1">
                <a:cs typeface="Arial" charset="0"/>
              </a:rPr>
              <a:t>Degrees Longitude East</a:t>
            </a:r>
          </a:p>
        </p:txBody>
      </p:sp>
      <p:sp>
        <p:nvSpPr>
          <p:cNvPr id="81930" name="Text Box 10"/>
          <p:cNvSpPr txBox="1">
            <a:spLocks noChangeArrowheads="1"/>
          </p:cNvSpPr>
          <p:nvPr/>
        </p:nvSpPr>
        <p:spPr bwMode="auto">
          <a:xfrm>
            <a:off x="-301625" y="2743200"/>
            <a:ext cx="715963" cy="2362200"/>
          </a:xfrm>
          <a:prstGeom prst="rect">
            <a:avLst/>
          </a:prstGeom>
          <a:noFill/>
          <a:ln w="9525">
            <a:noFill/>
            <a:miter lim="800000"/>
            <a:headEnd/>
            <a:tailEnd/>
          </a:ln>
        </p:spPr>
        <p:txBody>
          <a:bodyPr vert="eaVert">
            <a:spAutoFit/>
          </a:bodyPr>
          <a:lstStyle/>
          <a:p>
            <a:pPr eaLnBrk="1" hangingPunct="1">
              <a:spcBef>
                <a:spcPct val="50000"/>
              </a:spcBef>
            </a:pPr>
            <a:r>
              <a:rPr lang="en-US" sz="1400" b="1">
                <a:cs typeface="Arial" charset="0"/>
              </a:rPr>
              <a:t>Degrees Latitude </a:t>
            </a:r>
          </a:p>
          <a:p>
            <a:pPr eaLnBrk="1" hangingPunct="1">
              <a:spcBef>
                <a:spcPct val="50000"/>
              </a:spcBef>
            </a:pPr>
            <a:endParaRPr lang="en-US" sz="1400" b="1">
              <a:cs typeface="Arial" charset="0"/>
            </a:endParaRPr>
          </a:p>
        </p:txBody>
      </p:sp>
      <p:sp>
        <p:nvSpPr>
          <p:cNvPr id="81931" name="Text Box 11"/>
          <p:cNvSpPr txBox="1">
            <a:spLocks noChangeArrowheads="1"/>
          </p:cNvSpPr>
          <p:nvPr/>
        </p:nvSpPr>
        <p:spPr bwMode="auto">
          <a:xfrm>
            <a:off x="2971800" y="3124200"/>
            <a:ext cx="1828800" cy="623888"/>
          </a:xfrm>
          <a:prstGeom prst="rect">
            <a:avLst/>
          </a:prstGeom>
          <a:noFill/>
          <a:ln w="9525">
            <a:noFill/>
            <a:miter lim="800000"/>
            <a:headEnd/>
            <a:tailEnd/>
          </a:ln>
        </p:spPr>
        <p:txBody>
          <a:bodyPr>
            <a:spAutoFit/>
          </a:bodyPr>
          <a:lstStyle/>
          <a:p>
            <a:pPr eaLnBrk="1" hangingPunct="1">
              <a:spcBef>
                <a:spcPct val="50000"/>
              </a:spcBef>
            </a:pPr>
            <a:r>
              <a:rPr lang="en-US" sz="1400" b="1">
                <a:cs typeface="Arial" charset="0"/>
              </a:rPr>
              <a:t>Control Climate</a:t>
            </a:r>
          </a:p>
          <a:p>
            <a:pPr eaLnBrk="1" hangingPunct="1">
              <a:spcBef>
                <a:spcPct val="50000"/>
              </a:spcBef>
            </a:pPr>
            <a:endParaRPr lang="en-US" sz="1400">
              <a:cs typeface="Arial" charset="0"/>
            </a:endParaRPr>
          </a:p>
        </p:txBody>
      </p:sp>
      <p:sp>
        <p:nvSpPr>
          <p:cNvPr id="81932" name="Text Box 12"/>
          <p:cNvSpPr txBox="1">
            <a:spLocks noChangeArrowheads="1"/>
          </p:cNvSpPr>
          <p:nvPr/>
        </p:nvSpPr>
        <p:spPr bwMode="auto">
          <a:xfrm>
            <a:off x="2743200" y="5181600"/>
            <a:ext cx="1676400" cy="274638"/>
          </a:xfrm>
          <a:prstGeom prst="rect">
            <a:avLst/>
          </a:prstGeom>
          <a:noFill/>
          <a:ln w="9525">
            <a:noFill/>
            <a:miter lim="800000"/>
            <a:headEnd/>
            <a:tailEnd/>
          </a:ln>
        </p:spPr>
        <p:txBody>
          <a:bodyPr>
            <a:spAutoFit/>
          </a:bodyPr>
          <a:lstStyle/>
          <a:p>
            <a:pPr eaLnBrk="1" hangingPunct="1">
              <a:spcBef>
                <a:spcPct val="50000"/>
              </a:spcBef>
            </a:pPr>
            <a:endParaRPr lang="en-US" sz="1200">
              <a:cs typeface="Arial" charset="0"/>
            </a:endParaRPr>
          </a:p>
        </p:txBody>
      </p:sp>
      <p:sp>
        <p:nvSpPr>
          <p:cNvPr id="531469" name="Text Box 13"/>
          <p:cNvSpPr txBox="1">
            <a:spLocks noChangeArrowheads="1"/>
          </p:cNvSpPr>
          <p:nvPr/>
        </p:nvSpPr>
        <p:spPr bwMode="auto">
          <a:xfrm>
            <a:off x="2895600" y="4968875"/>
            <a:ext cx="1828800" cy="517525"/>
          </a:xfrm>
          <a:prstGeom prst="rect">
            <a:avLst/>
          </a:prstGeom>
          <a:noFill/>
          <a:ln w="9525">
            <a:noFill/>
            <a:miter lim="800000"/>
            <a:headEnd/>
            <a:tailEnd/>
          </a:ln>
          <a:effectLst/>
        </p:spPr>
        <p:txBody>
          <a:bodyPr>
            <a:spAutoFit/>
          </a:bodyPr>
          <a:lstStyle/>
          <a:p>
            <a:pPr eaLnBrk="1" hangingPunct="1">
              <a:spcBef>
                <a:spcPct val="50000"/>
              </a:spcBef>
              <a:defRPr/>
            </a:pPr>
            <a:r>
              <a:rPr lang="en-US" sz="1400" b="1">
                <a:effectLst>
                  <a:outerShdw blurRad="38100" dist="38100" dir="2700000" algn="tl">
                    <a:srgbClr val="C0C0C0"/>
                  </a:outerShdw>
                </a:effectLst>
                <a:cs typeface="Arial" charset="0"/>
              </a:rPr>
              <a:t>Late 21st Century Warmed Climate</a:t>
            </a:r>
          </a:p>
        </p:txBody>
      </p:sp>
      <p:sp>
        <p:nvSpPr>
          <p:cNvPr id="531470" name="Text Box 14"/>
          <p:cNvSpPr txBox="1">
            <a:spLocks noChangeArrowheads="1"/>
          </p:cNvSpPr>
          <p:nvPr/>
        </p:nvSpPr>
        <p:spPr bwMode="auto">
          <a:xfrm>
            <a:off x="7315200" y="5105400"/>
            <a:ext cx="1905000" cy="836613"/>
          </a:xfrm>
          <a:prstGeom prst="rect">
            <a:avLst/>
          </a:prstGeom>
          <a:noFill/>
          <a:ln w="9525">
            <a:noFill/>
            <a:miter lim="800000"/>
            <a:headEnd/>
            <a:tailEnd/>
          </a:ln>
          <a:effectLst/>
        </p:spPr>
        <p:txBody>
          <a:bodyPr>
            <a:spAutoFit/>
          </a:bodyPr>
          <a:lstStyle/>
          <a:p>
            <a:pPr eaLnBrk="1" hangingPunct="1">
              <a:spcBef>
                <a:spcPct val="50000"/>
              </a:spcBef>
              <a:defRPr/>
            </a:pPr>
            <a:r>
              <a:rPr lang="en-US" sz="1400" b="1">
                <a:effectLst>
                  <a:outerShdw blurRad="38100" dist="38100" dir="2700000" algn="tl">
                    <a:srgbClr val="C0C0C0"/>
                  </a:outerShdw>
                </a:effectLst>
                <a:cs typeface="Arial" charset="0"/>
              </a:rPr>
              <a:t>Late 21st Century Warmed Climate</a:t>
            </a:r>
          </a:p>
          <a:p>
            <a:pPr eaLnBrk="1" hangingPunct="1">
              <a:spcBef>
                <a:spcPct val="50000"/>
              </a:spcBef>
              <a:defRPr/>
            </a:pPr>
            <a:endParaRPr lang="en-US" sz="1400">
              <a:cs typeface="Arial" charset="0"/>
            </a:endParaRPr>
          </a:p>
        </p:txBody>
      </p:sp>
      <p:sp>
        <p:nvSpPr>
          <p:cNvPr id="81935" name="Text Box 15"/>
          <p:cNvSpPr txBox="1">
            <a:spLocks noChangeArrowheads="1"/>
          </p:cNvSpPr>
          <p:nvPr/>
        </p:nvSpPr>
        <p:spPr bwMode="auto">
          <a:xfrm>
            <a:off x="7162800" y="3124200"/>
            <a:ext cx="1828800" cy="304800"/>
          </a:xfrm>
          <a:prstGeom prst="rect">
            <a:avLst/>
          </a:prstGeom>
          <a:noFill/>
          <a:ln w="9525">
            <a:noFill/>
            <a:miter lim="800000"/>
            <a:headEnd/>
            <a:tailEnd/>
          </a:ln>
        </p:spPr>
        <p:txBody>
          <a:bodyPr>
            <a:spAutoFit/>
          </a:bodyPr>
          <a:lstStyle/>
          <a:p>
            <a:pPr eaLnBrk="1" hangingPunct="1">
              <a:spcBef>
                <a:spcPct val="50000"/>
              </a:spcBef>
            </a:pPr>
            <a:r>
              <a:rPr lang="en-US" sz="1400" b="1">
                <a:cs typeface="Arial" charset="0"/>
              </a:rPr>
              <a:t>Control Climate</a:t>
            </a:r>
          </a:p>
        </p:txBody>
      </p:sp>
      <p:sp>
        <p:nvSpPr>
          <p:cNvPr id="81936" name="Text Box 16"/>
          <p:cNvSpPr txBox="1">
            <a:spLocks noChangeArrowheads="1"/>
          </p:cNvSpPr>
          <p:nvPr/>
        </p:nvSpPr>
        <p:spPr bwMode="auto">
          <a:xfrm>
            <a:off x="711200" y="341313"/>
            <a:ext cx="8412163" cy="646112"/>
          </a:xfrm>
          <a:prstGeom prst="rect">
            <a:avLst/>
          </a:prstGeom>
          <a:noFill/>
          <a:ln w="9525">
            <a:noFill/>
            <a:miter lim="800000"/>
            <a:headEnd/>
            <a:tailEnd/>
          </a:ln>
        </p:spPr>
        <p:txBody>
          <a:bodyPr wrap="none">
            <a:spAutoFit/>
          </a:bodyPr>
          <a:lstStyle/>
          <a:p>
            <a:pPr algn="ctr"/>
            <a:r>
              <a:rPr lang="en-US" b="1"/>
              <a:t>Category 4-5 Hurricanes (27 Seasons);  GFDL Hurricane Model (2 Versions)</a:t>
            </a:r>
          </a:p>
          <a:p>
            <a:pPr algn="ctr"/>
            <a:r>
              <a:rPr lang="en-US" b="1"/>
              <a:t>Downscale of  Zetac Control and CMIP3 Ensemble Climate Change</a:t>
            </a:r>
          </a:p>
        </p:txBody>
      </p:sp>
      <p:sp>
        <p:nvSpPr>
          <p:cNvPr id="81937" name="Text Box 17"/>
          <p:cNvSpPr txBox="1">
            <a:spLocks noChangeArrowheads="1"/>
          </p:cNvSpPr>
          <p:nvPr/>
        </p:nvSpPr>
        <p:spPr bwMode="auto">
          <a:xfrm>
            <a:off x="441325" y="6434138"/>
            <a:ext cx="2815194" cy="276999"/>
          </a:xfrm>
          <a:prstGeom prst="rect">
            <a:avLst/>
          </a:prstGeom>
          <a:noFill/>
          <a:ln w="9525">
            <a:noFill/>
            <a:miter lim="800000"/>
            <a:headEnd/>
            <a:tailEnd/>
          </a:ln>
        </p:spPr>
        <p:txBody>
          <a:bodyPr wrap="none">
            <a:spAutoFit/>
          </a:bodyPr>
          <a:lstStyle/>
          <a:p>
            <a:r>
              <a:rPr lang="en-US" sz="1200" dirty="0"/>
              <a:t>Source:  Bender et al., </a:t>
            </a:r>
            <a:r>
              <a:rPr lang="en-US" sz="1200" i="1" dirty="0" smtClean="0"/>
              <a:t>Science, </a:t>
            </a:r>
            <a:r>
              <a:rPr lang="en-US" sz="1200" dirty="0" smtClean="0"/>
              <a:t>2010.</a:t>
            </a:r>
            <a:endParaRPr lang="en-US" sz="1200" dirty="0"/>
          </a:p>
        </p:txBody>
      </p:sp>
      <p:sp>
        <p:nvSpPr>
          <p:cNvPr id="81938" name="Slide Number Placeholder 17"/>
          <p:cNvSpPr>
            <a:spLocks noGrp="1"/>
          </p:cNvSpPr>
          <p:nvPr>
            <p:ph type="sldNum" sz="quarter" idx="12"/>
          </p:nvPr>
        </p:nvSpPr>
        <p:spPr>
          <a:xfrm>
            <a:off x="6858000" y="0"/>
            <a:ext cx="2133600" cy="476250"/>
          </a:xfrm>
          <a:noFill/>
        </p:spPr>
        <p:txBody>
          <a:bodyPr/>
          <a:lstStyle/>
          <a:p>
            <a:fld id="{3F7A1F5D-43EB-4D05-96AB-4B8912DEE702}" type="slidenum">
              <a:rPr lang="en-US" sz="1800" smtClean="0"/>
              <a:pPr/>
              <a:t>48</a:t>
            </a:fld>
            <a:endParaRPr lang="en-US" sz="1800"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hadcm3"/>
          <p:cNvPicPr>
            <a:picLocks noChangeAspect="1" noChangeArrowheads="1"/>
          </p:cNvPicPr>
          <p:nvPr/>
        </p:nvPicPr>
        <p:blipFill>
          <a:blip r:embed="rId2" cstate="print"/>
          <a:srcRect/>
          <a:stretch>
            <a:fillRect/>
          </a:stretch>
        </p:blipFill>
        <p:spPr bwMode="auto">
          <a:xfrm>
            <a:off x="4572000" y="4800600"/>
            <a:ext cx="4419600" cy="1782763"/>
          </a:xfrm>
          <a:prstGeom prst="rect">
            <a:avLst/>
          </a:prstGeom>
          <a:noFill/>
          <a:ln w="9525">
            <a:noFill/>
            <a:miter lim="800000"/>
            <a:headEnd/>
            <a:tailEnd/>
          </a:ln>
        </p:spPr>
      </p:pic>
      <p:pic>
        <p:nvPicPr>
          <p:cNvPr id="82947" name="Picture 3" descr="mri"/>
          <p:cNvPicPr>
            <a:picLocks noChangeAspect="1" noChangeArrowheads="1"/>
          </p:cNvPicPr>
          <p:nvPr/>
        </p:nvPicPr>
        <p:blipFill>
          <a:blip r:embed="rId3" cstate="print"/>
          <a:srcRect/>
          <a:stretch>
            <a:fillRect/>
          </a:stretch>
        </p:blipFill>
        <p:spPr bwMode="auto">
          <a:xfrm>
            <a:off x="228600" y="4754563"/>
            <a:ext cx="4267200" cy="1874837"/>
          </a:xfrm>
          <a:prstGeom prst="rect">
            <a:avLst/>
          </a:prstGeom>
          <a:noFill/>
          <a:ln w="9525">
            <a:noFill/>
            <a:miter lim="800000"/>
            <a:headEnd/>
            <a:tailEnd/>
          </a:ln>
        </p:spPr>
      </p:pic>
      <p:pic>
        <p:nvPicPr>
          <p:cNvPr id="82948" name="Picture 4" descr="mpi"/>
          <p:cNvPicPr>
            <a:picLocks noChangeAspect="1" noChangeArrowheads="1"/>
          </p:cNvPicPr>
          <p:nvPr/>
        </p:nvPicPr>
        <p:blipFill>
          <a:blip r:embed="rId4" cstate="print"/>
          <a:srcRect b="4410"/>
          <a:stretch>
            <a:fillRect/>
          </a:stretch>
        </p:blipFill>
        <p:spPr bwMode="auto">
          <a:xfrm>
            <a:off x="4572000" y="2671763"/>
            <a:ext cx="4343400" cy="1824037"/>
          </a:xfrm>
          <a:prstGeom prst="rect">
            <a:avLst/>
          </a:prstGeom>
          <a:noFill/>
          <a:ln w="9525">
            <a:noFill/>
            <a:miter lim="800000"/>
            <a:headEnd/>
            <a:tailEnd/>
          </a:ln>
        </p:spPr>
      </p:pic>
      <p:pic>
        <p:nvPicPr>
          <p:cNvPr id="82949" name="Picture 5" descr="gfdl_cm2"/>
          <p:cNvPicPr>
            <a:picLocks noChangeAspect="1" noChangeArrowheads="1"/>
          </p:cNvPicPr>
          <p:nvPr/>
        </p:nvPicPr>
        <p:blipFill>
          <a:blip r:embed="rId5" cstate="print"/>
          <a:srcRect b="4410"/>
          <a:stretch>
            <a:fillRect/>
          </a:stretch>
        </p:blipFill>
        <p:spPr bwMode="auto">
          <a:xfrm>
            <a:off x="209550" y="2693988"/>
            <a:ext cx="4286250" cy="1801812"/>
          </a:xfrm>
          <a:prstGeom prst="rect">
            <a:avLst/>
          </a:prstGeom>
          <a:noFill/>
          <a:ln w="9525">
            <a:noFill/>
            <a:miter lim="800000"/>
            <a:headEnd/>
            <a:tailEnd/>
          </a:ln>
        </p:spPr>
      </p:pic>
      <p:pic>
        <p:nvPicPr>
          <p:cNvPr id="82950" name="Picture 6" descr="control_odd_years"/>
          <p:cNvPicPr>
            <a:picLocks noChangeAspect="1" noChangeArrowheads="1"/>
          </p:cNvPicPr>
          <p:nvPr/>
        </p:nvPicPr>
        <p:blipFill>
          <a:blip r:embed="rId6" cstate="print"/>
          <a:srcRect/>
          <a:stretch>
            <a:fillRect/>
          </a:stretch>
        </p:blipFill>
        <p:spPr bwMode="auto">
          <a:xfrm>
            <a:off x="2209800" y="304800"/>
            <a:ext cx="4191000" cy="1806575"/>
          </a:xfrm>
          <a:prstGeom prst="rect">
            <a:avLst/>
          </a:prstGeom>
          <a:noFill/>
          <a:ln w="9525">
            <a:noFill/>
            <a:miter lim="800000"/>
            <a:headEnd/>
            <a:tailEnd/>
          </a:ln>
        </p:spPr>
      </p:pic>
      <p:sp>
        <p:nvSpPr>
          <p:cNvPr id="82951" name="Text Box 7"/>
          <p:cNvSpPr txBox="1">
            <a:spLocks noChangeArrowheads="1"/>
          </p:cNvSpPr>
          <p:nvPr/>
        </p:nvSpPr>
        <p:spPr bwMode="auto">
          <a:xfrm>
            <a:off x="3048000" y="-76200"/>
            <a:ext cx="2895600" cy="396875"/>
          </a:xfrm>
          <a:prstGeom prst="rect">
            <a:avLst/>
          </a:prstGeom>
          <a:noFill/>
          <a:ln w="9525">
            <a:noFill/>
            <a:miter lim="800000"/>
            <a:headEnd/>
            <a:tailEnd/>
          </a:ln>
        </p:spPr>
        <p:txBody>
          <a:bodyPr>
            <a:spAutoFit/>
          </a:bodyPr>
          <a:lstStyle/>
          <a:p>
            <a:pPr eaLnBrk="1" hangingPunct="1">
              <a:spcBef>
                <a:spcPct val="50000"/>
              </a:spcBef>
            </a:pPr>
            <a:r>
              <a:rPr lang="en-US" sz="2000" b="1">
                <a:cs typeface="Arial" charset="0"/>
              </a:rPr>
              <a:t>       </a:t>
            </a:r>
            <a:r>
              <a:rPr lang="en-US" b="1">
                <a:cs typeface="Arial" charset="0"/>
              </a:rPr>
              <a:t>Control Climate</a:t>
            </a:r>
          </a:p>
        </p:txBody>
      </p:sp>
      <p:sp>
        <p:nvSpPr>
          <p:cNvPr id="82952" name="Text Box 8"/>
          <p:cNvSpPr txBox="1">
            <a:spLocks noChangeArrowheads="1"/>
          </p:cNvSpPr>
          <p:nvPr/>
        </p:nvSpPr>
        <p:spPr bwMode="auto">
          <a:xfrm>
            <a:off x="2514600" y="3794125"/>
            <a:ext cx="1752600" cy="396875"/>
          </a:xfrm>
          <a:prstGeom prst="rect">
            <a:avLst/>
          </a:prstGeom>
          <a:noFill/>
          <a:ln w="9525">
            <a:noFill/>
            <a:miter lim="800000"/>
            <a:headEnd/>
            <a:tailEnd/>
          </a:ln>
        </p:spPr>
        <p:txBody>
          <a:bodyPr>
            <a:spAutoFit/>
          </a:bodyPr>
          <a:lstStyle/>
          <a:p>
            <a:pPr eaLnBrk="1" hangingPunct="1">
              <a:spcBef>
                <a:spcPct val="50000"/>
              </a:spcBef>
            </a:pPr>
            <a:r>
              <a:rPr lang="en-US" sz="2000" b="1">
                <a:cs typeface="Arial" charset="0"/>
              </a:rPr>
              <a:t>GFDL CM2.1</a:t>
            </a:r>
          </a:p>
        </p:txBody>
      </p:sp>
      <p:sp>
        <p:nvSpPr>
          <p:cNvPr id="82953" name="Text Box 9"/>
          <p:cNvSpPr txBox="1">
            <a:spLocks noChangeArrowheads="1"/>
          </p:cNvSpPr>
          <p:nvPr/>
        </p:nvSpPr>
        <p:spPr bwMode="auto">
          <a:xfrm>
            <a:off x="3048000" y="6096000"/>
            <a:ext cx="1295400" cy="396875"/>
          </a:xfrm>
          <a:prstGeom prst="rect">
            <a:avLst/>
          </a:prstGeom>
          <a:noFill/>
          <a:ln w="9525">
            <a:noFill/>
            <a:miter lim="800000"/>
            <a:headEnd/>
            <a:tailEnd/>
          </a:ln>
        </p:spPr>
        <p:txBody>
          <a:bodyPr>
            <a:spAutoFit/>
          </a:bodyPr>
          <a:lstStyle/>
          <a:p>
            <a:pPr eaLnBrk="1" hangingPunct="1">
              <a:spcBef>
                <a:spcPct val="50000"/>
              </a:spcBef>
            </a:pPr>
            <a:r>
              <a:rPr lang="en-US" sz="2000" b="1">
                <a:cs typeface="Arial" charset="0"/>
              </a:rPr>
              <a:t>MRI</a:t>
            </a:r>
          </a:p>
        </p:txBody>
      </p:sp>
      <p:sp>
        <p:nvSpPr>
          <p:cNvPr id="82954" name="Text Box 10"/>
          <p:cNvSpPr txBox="1">
            <a:spLocks noChangeArrowheads="1"/>
          </p:cNvSpPr>
          <p:nvPr/>
        </p:nvSpPr>
        <p:spPr bwMode="auto">
          <a:xfrm>
            <a:off x="7467600" y="3870325"/>
            <a:ext cx="990600" cy="396875"/>
          </a:xfrm>
          <a:prstGeom prst="rect">
            <a:avLst/>
          </a:prstGeom>
          <a:noFill/>
          <a:ln w="9525">
            <a:noFill/>
            <a:miter lim="800000"/>
            <a:headEnd/>
            <a:tailEnd/>
          </a:ln>
        </p:spPr>
        <p:txBody>
          <a:bodyPr>
            <a:spAutoFit/>
          </a:bodyPr>
          <a:lstStyle/>
          <a:p>
            <a:pPr eaLnBrk="1" hangingPunct="1">
              <a:spcBef>
                <a:spcPct val="50000"/>
              </a:spcBef>
            </a:pPr>
            <a:r>
              <a:rPr lang="en-US" sz="2000" b="1">
                <a:cs typeface="Arial" charset="0"/>
              </a:rPr>
              <a:t>MPI</a:t>
            </a:r>
          </a:p>
        </p:txBody>
      </p:sp>
      <p:sp>
        <p:nvSpPr>
          <p:cNvPr id="82955" name="Text Box 11"/>
          <p:cNvSpPr txBox="1">
            <a:spLocks noChangeArrowheads="1"/>
          </p:cNvSpPr>
          <p:nvPr/>
        </p:nvSpPr>
        <p:spPr bwMode="auto">
          <a:xfrm>
            <a:off x="7010400" y="6096000"/>
            <a:ext cx="1905000" cy="396875"/>
          </a:xfrm>
          <a:prstGeom prst="rect">
            <a:avLst/>
          </a:prstGeom>
          <a:noFill/>
          <a:ln w="9525">
            <a:noFill/>
            <a:miter lim="800000"/>
            <a:headEnd/>
            <a:tailEnd/>
          </a:ln>
        </p:spPr>
        <p:txBody>
          <a:bodyPr>
            <a:spAutoFit/>
          </a:bodyPr>
          <a:lstStyle/>
          <a:p>
            <a:pPr eaLnBrk="1" hangingPunct="1">
              <a:spcBef>
                <a:spcPct val="50000"/>
              </a:spcBef>
            </a:pPr>
            <a:r>
              <a:rPr lang="en-US" sz="2000" b="1">
                <a:cs typeface="Arial" charset="0"/>
              </a:rPr>
              <a:t>HadCM3</a:t>
            </a:r>
          </a:p>
        </p:txBody>
      </p:sp>
      <p:sp>
        <p:nvSpPr>
          <p:cNvPr id="82956" name="Text Box 12"/>
          <p:cNvSpPr txBox="1">
            <a:spLocks noChangeArrowheads="1"/>
          </p:cNvSpPr>
          <p:nvPr/>
        </p:nvSpPr>
        <p:spPr bwMode="auto">
          <a:xfrm>
            <a:off x="3200400" y="2116138"/>
            <a:ext cx="2438400" cy="274637"/>
          </a:xfrm>
          <a:prstGeom prst="rect">
            <a:avLst/>
          </a:prstGeom>
          <a:noFill/>
          <a:ln w="9525">
            <a:noFill/>
            <a:miter lim="800000"/>
            <a:headEnd/>
            <a:tailEnd/>
          </a:ln>
        </p:spPr>
        <p:txBody>
          <a:bodyPr>
            <a:spAutoFit/>
          </a:bodyPr>
          <a:lstStyle/>
          <a:p>
            <a:pPr eaLnBrk="1" hangingPunct="1">
              <a:spcBef>
                <a:spcPct val="50000"/>
              </a:spcBef>
            </a:pPr>
            <a:r>
              <a:rPr lang="en-US" sz="1200" b="1">
                <a:cs typeface="Arial" charset="0"/>
              </a:rPr>
              <a:t>Degrees Longitude East</a:t>
            </a:r>
            <a:endParaRPr lang="en-US" sz="1200">
              <a:cs typeface="Arial" charset="0"/>
            </a:endParaRPr>
          </a:p>
        </p:txBody>
      </p:sp>
      <p:sp>
        <p:nvSpPr>
          <p:cNvPr id="82957" name="Text Box 13"/>
          <p:cNvSpPr txBox="1">
            <a:spLocks noChangeArrowheads="1"/>
          </p:cNvSpPr>
          <p:nvPr/>
        </p:nvSpPr>
        <p:spPr bwMode="auto">
          <a:xfrm>
            <a:off x="1857375" y="457200"/>
            <a:ext cx="428625" cy="1828800"/>
          </a:xfrm>
          <a:prstGeom prst="rect">
            <a:avLst/>
          </a:prstGeom>
          <a:noFill/>
          <a:ln w="9525">
            <a:noFill/>
            <a:miter lim="800000"/>
            <a:headEnd/>
            <a:tailEnd/>
          </a:ln>
        </p:spPr>
        <p:txBody>
          <a:bodyPr vert="eaVert">
            <a:spAutoFit/>
          </a:bodyPr>
          <a:lstStyle/>
          <a:p>
            <a:pPr eaLnBrk="1" hangingPunct="1">
              <a:spcBef>
                <a:spcPct val="50000"/>
              </a:spcBef>
            </a:pPr>
            <a:r>
              <a:rPr lang="en-US" sz="1200" b="1">
                <a:cs typeface="Arial" charset="0"/>
              </a:rPr>
              <a:t>Degrees Latitude</a:t>
            </a:r>
            <a:r>
              <a:rPr lang="en-US" sz="1600" b="1">
                <a:cs typeface="Arial" charset="0"/>
              </a:rPr>
              <a:t> </a:t>
            </a:r>
            <a:endParaRPr lang="en-US" sz="1600">
              <a:cs typeface="Arial" charset="0"/>
            </a:endParaRPr>
          </a:p>
        </p:txBody>
      </p:sp>
      <p:sp>
        <p:nvSpPr>
          <p:cNvPr id="82958" name="Text Box 14"/>
          <p:cNvSpPr txBox="1">
            <a:spLocks noChangeArrowheads="1"/>
          </p:cNvSpPr>
          <p:nvPr/>
        </p:nvSpPr>
        <p:spPr bwMode="auto">
          <a:xfrm>
            <a:off x="2438400" y="319088"/>
            <a:ext cx="2971800" cy="366712"/>
          </a:xfrm>
          <a:prstGeom prst="rect">
            <a:avLst/>
          </a:prstGeom>
          <a:noFill/>
          <a:ln w="9525">
            <a:noFill/>
            <a:miter lim="800000"/>
            <a:headEnd/>
            <a:tailEnd/>
          </a:ln>
        </p:spPr>
        <p:txBody>
          <a:bodyPr>
            <a:spAutoFit/>
          </a:bodyPr>
          <a:lstStyle/>
          <a:p>
            <a:pPr eaLnBrk="1" hangingPunct="1">
              <a:spcBef>
                <a:spcPct val="50000"/>
              </a:spcBef>
            </a:pPr>
            <a:r>
              <a:rPr lang="en-US" b="1">
                <a:cs typeface="Arial" charset="0"/>
              </a:rPr>
              <a:t>NCEP  VERSION (GFDL)</a:t>
            </a:r>
          </a:p>
        </p:txBody>
      </p:sp>
      <p:sp>
        <p:nvSpPr>
          <p:cNvPr id="82959" name="Text Box 15"/>
          <p:cNvSpPr txBox="1">
            <a:spLocks noChangeArrowheads="1"/>
          </p:cNvSpPr>
          <p:nvPr/>
        </p:nvSpPr>
        <p:spPr bwMode="auto">
          <a:xfrm>
            <a:off x="6858000" y="533400"/>
            <a:ext cx="2162175" cy="1692275"/>
          </a:xfrm>
          <a:prstGeom prst="rect">
            <a:avLst/>
          </a:prstGeom>
          <a:noFill/>
          <a:ln w="9525">
            <a:noFill/>
            <a:miter lim="800000"/>
            <a:headEnd/>
            <a:tailEnd/>
          </a:ln>
        </p:spPr>
        <p:txBody>
          <a:bodyPr>
            <a:spAutoFit/>
          </a:bodyPr>
          <a:lstStyle/>
          <a:p>
            <a:r>
              <a:rPr lang="en-US" sz="2400" b="1"/>
              <a:t>Category 4-5 Hurricanes</a:t>
            </a:r>
          </a:p>
          <a:p>
            <a:r>
              <a:rPr lang="en-US" sz="2000" b="1"/>
              <a:t>(</a:t>
            </a:r>
            <a:r>
              <a:rPr lang="en-US" sz="1600" b="1"/>
              <a:t>13 seasons, downscaling 4 indiv. CMIP3 models </a:t>
            </a:r>
            <a:r>
              <a:rPr lang="en-US" sz="2000" b="1"/>
              <a:t>)</a:t>
            </a:r>
          </a:p>
        </p:txBody>
      </p:sp>
      <p:sp>
        <p:nvSpPr>
          <p:cNvPr id="82960" name="Text Box 16"/>
          <p:cNvSpPr txBox="1">
            <a:spLocks noChangeArrowheads="1"/>
          </p:cNvSpPr>
          <p:nvPr/>
        </p:nvSpPr>
        <p:spPr bwMode="auto">
          <a:xfrm>
            <a:off x="914400" y="2362200"/>
            <a:ext cx="3341688" cy="366713"/>
          </a:xfrm>
          <a:prstGeom prst="rect">
            <a:avLst/>
          </a:prstGeom>
          <a:noFill/>
          <a:ln w="9525">
            <a:noFill/>
            <a:miter lim="800000"/>
            <a:headEnd/>
            <a:tailEnd/>
          </a:ln>
        </p:spPr>
        <p:txBody>
          <a:bodyPr wrap="none">
            <a:spAutoFit/>
          </a:bodyPr>
          <a:lstStyle/>
          <a:p>
            <a:r>
              <a:rPr lang="en-US" b="1"/>
              <a:t>Late 21</a:t>
            </a:r>
            <a:r>
              <a:rPr lang="en-US" b="1" baseline="30000"/>
              <a:t>st</a:t>
            </a:r>
            <a:r>
              <a:rPr lang="en-US" b="1"/>
              <a:t> Century Projections</a:t>
            </a:r>
          </a:p>
        </p:txBody>
      </p:sp>
      <p:sp>
        <p:nvSpPr>
          <p:cNvPr id="82961" name="Rectangle 17"/>
          <p:cNvSpPr>
            <a:spLocks noChangeArrowheads="1"/>
          </p:cNvSpPr>
          <p:nvPr/>
        </p:nvSpPr>
        <p:spPr bwMode="auto">
          <a:xfrm>
            <a:off x="5124450" y="2362200"/>
            <a:ext cx="3409950" cy="366713"/>
          </a:xfrm>
          <a:prstGeom prst="rect">
            <a:avLst/>
          </a:prstGeom>
          <a:noFill/>
          <a:ln w="9525">
            <a:noFill/>
            <a:miter lim="800000"/>
            <a:headEnd/>
            <a:tailEnd/>
          </a:ln>
        </p:spPr>
        <p:txBody>
          <a:bodyPr wrap="none">
            <a:spAutoFit/>
          </a:bodyPr>
          <a:lstStyle/>
          <a:p>
            <a:r>
              <a:rPr lang="en-US" b="1"/>
              <a:t>Late 21st Century Projections</a:t>
            </a:r>
          </a:p>
        </p:txBody>
      </p:sp>
      <p:sp>
        <p:nvSpPr>
          <p:cNvPr id="82962" name="Rectangle 18"/>
          <p:cNvSpPr>
            <a:spLocks noChangeArrowheads="1"/>
          </p:cNvSpPr>
          <p:nvPr/>
        </p:nvSpPr>
        <p:spPr bwMode="auto">
          <a:xfrm>
            <a:off x="5308600" y="6583363"/>
            <a:ext cx="2771913" cy="276999"/>
          </a:xfrm>
          <a:prstGeom prst="rect">
            <a:avLst/>
          </a:prstGeom>
          <a:noFill/>
          <a:ln w="9525">
            <a:noFill/>
            <a:miter lim="800000"/>
            <a:headEnd/>
            <a:tailEnd/>
          </a:ln>
        </p:spPr>
        <p:txBody>
          <a:bodyPr wrap="none">
            <a:spAutoFit/>
          </a:bodyPr>
          <a:lstStyle/>
          <a:p>
            <a:r>
              <a:rPr lang="en-US" sz="1200" dirty="0"/>
              <a:t>Source:  Bender et al., </a:t>
            </a:r>
            <a:r>
              <a:rPr lang="en-US" sz="1200" i="1" dirty="0" smtClean="0"/>
              <a:t>Science, </a:t>
            </a:r>
            <a:r>
              <a:rPr lang="en-US" sz="1200" dirty="0" smtClean="0"/>
              <a:t>2010.</a:t>
            </a:r>
            <a:endParaRPr lang="en-US" sz="1200" i="1" dirty="0"/>
          </a:p>
        </p:txBody>
      </p:sp>
      <p:sp>
        <p:nvSpPr>
          <p:cNvPr id="82963" name="Slide Number Placeholder 18"/>
          <p:cNvSpPr>
            <a:spLocks noGrp="1"/>
          </p:cNvSpPr>
          <p:nvPr>
            <p:ph type="sldNum" sz="quarter" idx="12"/>
          </p:nvPr>
        </p:nvSpPr>
        <p:spPr>
          <a:xfrm>
            <a:off x="6705600" y="0"/>
            <a:ext cx="2133600" cy="476250"/>
          </a:xfrm>
          <a:noFill/>
        </p:spPr>
        <p:txBody>
          <a:bodyPr/>
          <a:lstStyle/>
          <a:p>
            <a:fld id="{697BD04E-3D55-40BE-A358-52F5CDFD7783}" type="slidenum">
              <a:rPr lang="en-US" sz="1800" smtClean="0"/>
              <a:pPr/>
              <a:t>49</a:t>
            </a:fld>
            <a:endParaRPr lang="en-US" sz="180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noChangeArrowheads="1"/>
          </p:cNvSpPr>
          <p:nvPr/>
        </p:nvSpPr>
        <p:spPr bwMode="auto">
          <a:xfrm>
            <a:off x="762000" y="798513"/>
            <a:ext cx="75438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sz="2000" b="1" u="sng" dirty="0">
                <a:ea typeface="Times New Roman" pitchFamily="18" charset="0"/>
                <a:cs typeface="Arial" charset="0"/>
              </a:rPr>
              <a:t>SUMMARY ASSESSMENT:</a:t>
            </a:r>
          </a:p>
          <a:p>
            <a:endParaRPr lang="en-US" sz="3200" b="1" u="sng" dirty="0">
              <a:ea typeface="Times New Roman" pitchFamily="18" charset="0"/>
              <a:cs typeface="Arial" charset="0"/>
            </a:endParaRPr>
          </a:p>
          <a:p>
            <a:endParaRPr lang="en-US" sz="1600" dirty="0">
              <a:ea typeface="Times New Roman" pitchFamily="18" charset="0"/>
              <a:cs typeface="Arial" charset="0"/>
            </a:endParaRPr>
          </a:p>
          <a:p>
            <a:pPr eaLnBrk="0" hangingPunct="0"/>
            <a:r>
              <a:rPr lang="en-US" sz="2800" b="1" u="sng" dirty="0">
                <a:ea typeface="Times New Roman" pitchFamily="18" charset="0"/>
                <a:cs typeface="Arial" charset="0"/>
              </a:rPr>
              <a:t>Detection and Attribution: </a:t>
            </a:r>
            <a:endParaRPr lang="en-US" sz="1600" dirty="0">
              <a:ea typeface="Times New Roman" pitchFamily="18" charset="0"/>
              <a:cs typeface="Arial" charset="0"/>
            </a:endParaRPr>
          </a:p>
          <a:p>
            <a:pPr eaLnBrk="0" hangingPunct="0"/>
            <a:r>
              <a:rPr lang="en-US" sz="2000" b="1" u="sng" dirty="0">
                <a:ea typeface="Times New Roman" pitchFamily="18" charset="0"/>
                <a:cs typeface="Arial" charset="0"/>
              </a:rPr>
              <a:t>   </a:t>
            </a:r>
            <a:endParaRPr lang="en-US" sz="1200" dirty="0">
              <a:ea typeface="Times New Roman" pitchFamily="18" charset="0"/>
              <a:cs typeface="Arial" charset="0"/>
            </a:endParaRPr>
          </a:p>
          <a:p>
            <a:pPr eaLnBrk="0" hangingPunct="0"/>
            <a:r>
              <a:rPr lang="en-US" sz="2400" dirty="0">
                <a:ea typeface="Times New Roman" pitchFamily="18" charset="0"/>
                <a:cs typeface="Arial" charset="0"/>
              </a:rPr>
              <a:t>It remains uncertain whether past changes in any tropical cyclone activity (frequency, intensity, rainfall, etc.)  exceed the variability expected through natural causes, after accounting for changes over time in observing capabilities.</a:t>
            </a:r>
            <a:endParaRPr lang="en-US" sz="1400" dirty="0">
              <a:ea typeface="Times New Roman" pitchFamily="18" charset="0"/>
              <a:cs typeface="Arial" charset="0"/>
            </a:endParaRPr>
          </a:p>
          <a:p>
            <a:pPr eaLnBrk="0" hangingPunct="0"/>
            <a:r>
              <a:rPr lang="en-US" sz="2400" b="1" u="sng" dirty="0">
                <a:ea typeface="Times New Roman" pitchFamily="18" charset="0"/>
                <a:cs typeface="Arial" charset="0"/>
              </a:rPr>
              <a:t/>
            </a:r>
            <a:br>
              <a:rPr lang="en-US" sz="2400" b="1" u="sng" dirty="0">
                <a:ea typeface="Times New Roman" pitchFamily="18" charset="0"/>
                <a:cs typeface="Arial" charset="0"/>
              </a:rPr>
            </a:br>
            <a:endParaRPr lang="en-US" dirty="0">
              <a:ea typeface="Times New Roman" pitchFamily="18" charset="0"/>
              <a:cs typeface="Arial" charset="0"/>
            </a:endParaRPr>
          </a:p>
        </p:txBody>
      </p:sp>
    </p:spTree>
    <p:extLst>
      <p:ext uri="{BB962C8B-B14F-4D97-AF65-F5344CB8AC3E}">
        <p14:creationId xmlns:p14="http://schemas.microsoft.com/office/powerpoint/2010/main" val="10473821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Suppl_Fig_2_revision.png"/>
          <p:cNvPicPr>
            <a:picLocks noChangeAspect="1"/>
          </p:cNvPicPr>
          <p:nvPr/>
        </p:nvPicPr>
        <p:blipFill>
          <a:blip r:embed="rId2" cstate="print"/>
          <a:srcRect/>
          <a:stretch>
            <a:fillRect/>
          </a:stretch>
        </p:blipFill>
        <p:spPr bwMode="auto">
          <a:xfrm>
            <a:off x="1684338" y="0"/>
            <a:ext cx="5775325" cy="6858000"/>
          </a:xfrm>
          <a:prstGeom prst="rect">
            <a:avLst/>
          </a:prstGeom>
          <a:noFill/>
          <a:ln w="9525">
            <a:noFill/>
            <a:miter lim="800000"/>
            <a:headEnd/>
            <a:tailEnd/>
          </a:ln>
        </p:spPr>
      </p:pic>
      <p:sp>
        <p:nvSpPr>
          <p:cNvPr id="39939" name="TextBox 2"/>
          <p:cNvSpPr txBox="1">
            <a:spLocks noChangeArrowheads="1"/>
          </p:cNvSpPr>
          <p:nvPr/>
        </p:nvSpPr>
        <p:spPr bwMode="auto">
          <a:xfrm>
            <a:off x="76200" y="1905000"/>
            <a:ext cx="1676400" cy="1754188"/>
          </a:xfrm>
          <a:prstGeom prst="rect">
            <a:avLst/>
          </a:prstGeom>
          <a:noFill/>
          <a:ln w="9525">
            <a:noFill/>
            <a:miter lim="800000"/>
            <a:headEnd/>
            <a:tailEnd/>
          </a:ln>
        </p:spPr>
        <p:txBody>
          <a:bodyPr>
            <a:spAutoFit/>
          </a:bodyPr>
          <a:lstStyle/>
          <a:p>
            <a:r>
              <a:rPr lang="en-US" b="1"/>
              <a:t>Anomaly Fields from the 4 individual CMIP3 models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5"/>
          <p:cNvSpPr>
            <a:spLocks noChangeArrowheads="1"/>
          </p:cNvSpPr>
          <p:nvPr/>
        </p:nvSpPr>
        <p:spPr bwMode="auto">
          <a:xfrm>
            <a:off x="609600" y="76200"/>
            <a:ext cx="8382000" cy="584200"/>
          </a:xfrm>
          <a:prstGeom prst="rect">
            <a:avLst/>
          </a:prstGeom>
          <a:noFill/>
          <a:ln w="9525">
            <a:noFill/>
            <a:miter lim="800000"/>
            <a:headEnd/>
            <a:tailEnd/>
          </a:ln>
        </p:spPr>
        <p:txBody>
          <a:bodyPr>
            <a:spAutoFit/>
          </a:bodyPr>
          <a:lstStyle/>
          <a:p>
            <a:r>
              <a:rPr lang="en-US" sz="3200" b="1">
                <a:solidFill>
                  <a:srgbClr val="0033CC"/>
                </a:solidFill>
              </a:rPr>
              <a:t>  SUMMARY OF PROJECTED CHANGE</a:t>
            </a:r>
          </a:p>
        </p:txBody>
      </p:sp>
      <p:pic>
        <p:nvPicPr>
          <p:cNvPr id="40963" name="Picture 3" descr="intensitychange.png"/>
          <p:cNvPicPr>
            <a:picLocks noChangeAspect="1"/>
          </p:cNvPicPr>
          <p:nvPr/>
        </p:nvPicPr>
        <p:blipFill>
          <a:blip r:embed="rId2" cstate="print"/>
          <a:srcRect/>
          <a:stretch>
            <a:fillRect/>
          </a:stretch>
        </p:blipFill>
        <p:spPr bwMode="auto">
          <a:xfrm>
            <a:off x="533404" y="1507388"/>
            <a:ext cx="5596032" cy="4055212"/>
          </a:xfrm>
          <a:prstGeom prst="rect">
            <a:avLst/>
          </a:prstGeom>
          <a:noFill/>
          <a:ln w="9525">
            <a:noFill/>
            <a:miter lim="800000"/>
            <a:headEnd/>
            <a:tailEnd/>
          </a:ln>
        </p:spPr>
      </p:pic>
      <p:sp>
        <p:nvSpPr>
          <p:cNvPr id="4" name="Text Box 7"/>
          <p:cNvSpPr txBox="1">
            <a:spLocks noChangeArrowheads="1"/>
          </p:cNvSpPr>
          <p:nvPr/>
        </p:nvSpPr>
        <p:spPr bwMode="auto">
          <a:xfrm>
            <a:off x="838200" y="5715000"/>
            <a:ext cx="7010400" cy="738664"/>
          </a:xfrm>
          <a:prstGeom prst="rect">
            <a:avLst/>
          </a:prstGeom>
          <a:noFill/>
          <a:ln w="9525">
            <a:solidFill>
              <a:schemeClr val="tx1"/>
            </a:solidFill>
            <a:miter lim="800000"/>
            <a:headEnd/>
            <a:tailEnd/>
          </a:ln>
        </p:spPr>
        <p:txBody>
          <a:bodyPr wrap="square">
            <a:spAutoFit/>
          </a:bodyPr>
          <a:lstStyle/>
          <a:p>
            <a:endParaRPr lang="en-US" sz="1400" dirty="0"/>
          </a:p>
          <a:p>
            <a:pPr>
              <a:buFontTx/>
              <a:buChar char="•"/>
            </a:pPr>
            <a:r>
              <a:rPr lang="en-US" sz="1400" dirty="0"/>
              <a:t> Colored bars show changes for </a:t>
            </a:r>
            <a:r>
              <a:rPr lang="en-US" sz="1400" dirty="0" smtClean="0"/>
              <a:t> the18 model </a:t>
            </a:r>
            <a:r>
              <a:rPr lang="en-US" sz="1400" dirty="0"/>
              <a:t>CMIP3 </a:t>
            </a:r>
            <a:r>
              <a:rPr lang="en-US" sz="1400" dirty="0" smtClean="0"/>
              <a:t>ensemble (27 seasons); dots </a:t>
            </a:r>
            <a:r>
              <a:rPr lang="en-US" sz="1400" dirty="0"/>
              <a:t>show range of changes across 4 individual CMIP models </a:t>
            </a:r>
            <a:r>
              <a:rPr lang="en-US" sz="1400" dirty="0" smtClean="0"/>
              <a:t>(13 seasons).</a:t>
            </a:r>
            <a:endParaRPr lang="en-US" sz="1400" dirty="0"/>
          </a:p>
        </p:txBody>
      </p:sp>
      <p:cxnSp>
        <p:nvCxnSpPr>
          <p:cNvPr id="5" name="Straight Arrow Connector 9"/>
          <p:cNvCxnSpPr>
            <a:cxnSpLocks noChangeShapeType="1"/>
          </p:cNvCxnSpPr>
          <p:nvPr/>
        </p:nvCxnSpPr>
        <p:spPr bwMode="auto">
          <a:xfrm rot="5400000">
            <a:off x="5600700" y="1866900"/>
            <a:ext cx="990600" cy="762000"/>
          </a:xfrm>
          <a:prstGeom prst="straightConnector1">
            <a:avLst/>
          </a:prstGeom>
          <a:noFill/>
          <a:ln w="9525" algn="ctr">
            <a:solidFill>
              <a:schemeClr val="tx1"/>
            </a:solidFill>
            <a:round/>
            <a:headEnd/>
            <a:tailEnd type="arrow" w="med" len="med"/>
          </a:ln>
        </p:spPr>
      </p:cxnSp>
      <p:sp>
        <p:nvSpPr>
          <p:cNvPr id="6" name="TextBox 5"/>
          <p:cNvSpPr txBox="1">
            <a:spLocks noChangeArrowheads="1"/>
          </p:cNvSpPr>
          <p:nvPr/>
        </p:nvSpPr>
        <p:spPr bwMode="auto">
          <a:xfrm>
            <a:off x="6477000" y="1143000"/>
            <a:ext cx="2286000" cy="923925"/>
          </a:xfrm>
          <a:prstGeom prst="rect">
            <a:avLst/>
          </a:prstGeom>
          <a:noFill/>
          <a:ln w="9525">
            <a:solidFill>
              <a:schemeClr val="tx1"/>
            </a:solidFill>
            <a:miter lim="800000"/>
            <a:headEnd/>
            <a:tailEnd/>
          </a:ln>
        </p:spPr>
        <p:txBody>
          <a:bodyPr wrap="square">
            <a:spAutoFit/>
          </a:bodyPr>
          <a:lstStyle/>
          <a:p>
            <a:r>
              <a:rPr lang="en-US" dirty="0"/>
              <a:t>Cat 4+5 frequency:  </a:t>
            </a:r>
            <a:r>
              <a:rPr lang="en-US" dirty="0" smtClean="0"/>
              <a:t>81% </a:t>
            </a:r>
            <a:r>
              <a:rPr lang="en-US" dirty="0"/>
              <a:t>increase, or </a:t>
            </a:r>
            <a:r>
              <a:rPr lang="en-US" dirty="0" smtClean="0"/>
              <a:t>10% </a:t>
            </a:r>
            <a:r>
              <a:rPr lang="en-US" dirty="0"/>
              <a:t>per decade</a:t>
            </a:r>
          </a:p>
        </p:txBody>
      </p:sp>
      <p:sp>
        <p:nvSpPr>
          <p:cNvPr id="7" name="TextBox 6"/>
          <p:cNvSpPr txBox="1"/>
          <p:nvPr/>
        </p:nvSpPr>
        <p:spPr>
          <a:xfrm>
            <a:off x="838200" y="6553200"/>
            <a:ext cx="2771913" cy="276999"/>
          </a:xfrm>
          <a:prstGeom prst="rect">
            <a:avLst/>
          </a:prstGeom>
          <a:noFill/>
        </p:spPr>
        <p:txBody>
          <a:bodyPr wrap="none" rtlCol="0">
            <a:spAutoFit/>
          </a:bodyPr>
          <a:lstStyle/>
          <a:p>
            <a:r>
              <a:rPr lang="en-US" sz="1200" dirty="0" smtClean="0"/>
              <a:t>Source:  Bender et al., </a:t>
            </a:r>
            <a:r>
              <a:rPr lang="en-US" sz="1200" i="1" dirty="0" smtClean="0"/>
              <a:t>Science, </a:t>
            </a:r>
            <a:r>
              <a:rPr lang="en-US" sz="1200" dirty="0" smtClean="0"/>
              <a:t>2010.</a:t>
            </a:r>
            <a:endParaRPr lang="en-US" sz="1200" dirty="0"/>
          </a:p>
        </p:txBody>
      </p:sp>
      <p:sp>
        <p:nvSpPr>
          <p:cNvPr id="8" name="TextBox 7"/>
          <p:cNvSpPr txBox="1"/>
          <p:nvPr/>
        </p:nvSpPr>
        <p:spPr>
          <a:xfrm>
            <a:off x="6477000" y="2819400"/>
            <a:ext cx="2362200" cy="1292662"/>
          </a:xfrm>
          <a:prstGeom prst="rect">
            <a:avLst/>
          </a:prstGeom>
          <a:solidFill>
            <a:srgbClr val="FFC000"/>
          </a:solidFill>
          <a:ln>
            <a:solidFill>
              <a:schemeClr val="tx1"/>
            </a:solidFill>
          </a:ln>
        </p:spPr>
        <p:txBody>
          <a:bodyPr wrap="square" rtlCol="0">
            <a:spAutoFit/>
          </a:bodyPr>
          <a:lstStyle/>
          <a:p>
            <a:r>
              <a:rPr lang="en-US" dirty="0" smtClean="0"/>
              <a:t>Estimated net impact of these changes on damage potential:  </a:t>
            </a:r>
            <a:r>
              <a:rPr lang="en-US" sz="2400" dirty="0" smtClean="0"/>
              <a:t>+28%</a:t>
            </a:r>
            <a:endParaRPr lang="en-US" dirty="0"/>
          </a:p>
        </p:txBody>
      </p:sp>
    </p:spTree>
    <p:extLst>
      <p:ext uri="{BB962C8B-B14F-4D97-AF65-F5344CB8AC3E}">
        <p14:creationId xmlns:p14="http://schemas.microsoft.com/office/powerpoint/2010/main" val="29716268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8A97866-CB54-48DE-B24C-559CF9375FC2}" type="slidenum">
              <a:rPr lang="en-US" smtClean="0"/>
              <a:pPr>
                <a:defRPr/>
              </a:pPr>
              <a:t>52</a:t>
            </a:fld>
            <a:endParaRPr lang="en-US"/>
          </a:p>
        </p:txBody>
      </p:sp>
      <p:pic>
        <p:nvPicPr>
          <p:cNvPr id="1026" name="Picture 2" descr="C:\Documents and Settings\tk\Desktop\OBSnPROJ.png"/>
          <p:cNvPicPr>
            <a:picLocks noChangeAspect="1" noChangeArrowheads="1"/>
          </p:cNvPicPr>
          <p:nvPr/>
        </p:nvPicPr>
        <p:blipFill>
          <a:blip r:embed="rId2" cstate="print"/>
          <a:srcRect/>
          <a:stretch>
            <a:fillRect/>
          </a:stretch>
        </p:blipFill>
        <p:spPr bwMode="auto">
          <a:xfrm>
            <a:off x="304800" y="2092383"/>
            <a:ext cx="8422190" cy="3622617"/>
          </a:xfrm>
          <a:prstGeom prst="rect">
            <a:avLst/>
          </a:prstGeom>
          <a:noFill/>
        </p:spPr>
      </p:pic>
      <p:sp>
        <p:nvSpPr>
          <p:cNvPr id="4" name="TextBox 3"/>
          <p:cNvSpPr txBox="1"/>
          <p:nvPr/>
        </p:nvSpPr>
        <p:spPr>
          <a:xfrm>
            <a:off x="0" y="990600"/>
            <a:ext cx="9143999" cy="646331"/>
          </a:xfrm>
          <a:prstGeom prst="rect">
            <a:avLst/>
          </a:prstGeom>
          <a:noFill/>
        </p:spPr>
        <p:txBody>
          <a:bodyPr wrap="square" rtlCol="0">
            <a:spAutoFit/>
          </a:bodyPr>
          <a:lstStyle/>
          <a:p>
            <a:pPr algn="ctr"/>
            <a:r>
              <a:rPr lang="en-US" dirty="0" smtClean="0"/>
              <a:t>Comparison of Recent Atlantic Hurricane Trends </a:t>
            </a:r>
            <a:r>
              <a:rPr lang="en-US" dirty="0" err="1" smtClean="0"/>
              <a:t>vs</a:t>
            </a:r>
            <a:r>
              <a:rPr lang="en-US" dirty="0" smtClean="0"/>
              <a:t> 21</a:t>
            </a:r>
            <a:r>
              <a:rPr lang="en-US" baseline="30000" dirty="0" smtClean="0"/>
              <a:t>st</a:t>
            </a:r>
            <a:r>
              <a:rPr lang="en-US" dirty="0" smtClean="0"/>
              <a:t> Century Projected Trend Rates (in percent per decade)</a:t>
            </a:r>
            <a:endParaRPr lang="en-US" dirty="0"/>
          </a:p>
        </p:txBody>
      </p:sp>
      <p:sp>
        <p:nvSpPr>
          <p:cNvPr id="5" name="TextBox 4"/>
          <p:cNvSpPr txBox="1"/>
          <p:nvPr/>
        </p:nvSpPr>
        <p:spPr>
          <a:xfrm>
            <a:off x="685800" y="6629400"/>
            <a:ext cx="2674130" cy="246221"/>
          </a:xfrm>
          <a:prstGeom prst="rect">
            <a:avLst/>
          </a:prstGeom>
          <a:noFill/>
        </p:spPr>
        <p:txBody>
          <a:bodyPr wrap="none" rtlCol="0">
            <a:spAutoFit/>
          </a:bodyPr>
          <a:lstStyle/>
          <a:p>
            <a:r>
              <a:rPr lang="en-US" sz="1000" dirty="0" smtClean="0"/>
              <a:t>Figure courtesy Gabe </a:t>
            </a:r>
            <a:r>
              <a:rPr lang="en-US" sz="1000" dirty="0" err="1" smtClean="0"/>
              <a:t>Vecchi</a:t>
            </a:r>
            <a:r>
              <a:rPr lang="en-US" sz="1000" dirty="0" smtClean="0"/>
              <a:t>, GFDL./NOAA</a:t>
            </a:r>
            <a:endParaRPr lang="en-US" sz="1000" dirty="0"/>
          </a:p>
        </p:txBody>
      </p:sp>
    </p:spTree>
    <p:extLst>
      <p:ext uri="{BB962C8B-B14F-4D97-AF65-F5344CB8AC3E}">
        <p14:creationId xmlns:p14="http://schemas.microsoft.com/office/powerpoint/2010/main" val="13754494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2"/>
          <p:cNvSpPr txBox="1">
            <a:spLocks noChangeArrowheads="1"/>
          </p:cNvSpPr>
          <p:nvPr/>
        </p:nvSpPr>
        <p:spPr bwMode="auto">
          <a:xfrm>
            <a:off x="533400" y="457200"/>
            <a:ext cx="5867400" cy="1477963"/>
          </a:xfrm>
          <a:prstGeom prst="rect">
            <a:avLst/>
          </a:prstGeom>
          <a:noFill/>
          <a:ln w="9525">
            <a:solidFill>
              <a:schemeClr val="tx1"/>
            </a:solidFill>
            <a:miter lim="800000"/>
            <a:headEnd/>
            <a:tailEnd/>
          </a:ln>
        </p:spPr>
        <p:txBody>
          <a:bodyPr>
            <a:spAutoFit/>
          </a:bodyPr>
          <a:lstStyle/>
          <a:p>
            <a:r>
              <a:rPr lang="en-US" b="1" u="sng" dirty="0"/>
              <a:t>Emergence Time Scale</a:t>
            </a:r>
            <a:r>
              <a:rPr lang="en-US" dirty="0"/>
              <a:t>:  If the observed Cat 4+5 data since 1944 represents the noise (e.g. through bootstrap </a:t>
            </a:r>
            <a:r>
              <a:rPr lang="en-US" dirty="0" err="1"/>
              <a:t>resampling</a:t>
            </a:r>
            <a:r>
              <a:rPr lang="en-US" dirty="0"/>
              <a:t>), how long would it take for a trend of ~10% per decade in Cat 4+5 frequency to emerge from noise?       Answer:   </a:t>
            </a:r>
            <a:r>
              <a:rPr lang="en-US" b="1" dirty="0"/>
              <a:t>~60 yr   </a:t>
            </a:r>
            <a:r>
              <a:rPr lang="en-US" dirty="0"/>
              <a:t>(by then 95% of cases are positive)</a:t>
            </a:r>
          </a:p>
        </p:txBody>
      </p:sp>
      <p:sp>
        <p:nvSpPr>
          <p:cNvPr id="41987" name="Slide Number Placeholder 4"/>
          <p:cNvSpPr>
            <a:spLocks noGrp="1"/>
          </p:cNvSpPr>
          <p:nvPr>
            <p:ph type="sldNum" sz="quarter" idx="12"/>
          </p:nvPr>
        </p:nvSpPr>
        <p:spPr>
          <a:xfrm>
            <a:off x="6553200" y="304800"/>
            <a:ext cx="2133600" cy="476250"/>
          </a:xfrm>
          <a:noFill/>
        </p:spPr>
        <p:txBody>
          <a:bodyPr/>
          <a:lstStyle/>
          <a:p>
            <a:fld id="{BCDA2B64-7C4B-46C8-83A9-76815E8D91BE}" type="slidenum">
              <a:rPr lang="en-US" sz="1800" smtClean="0"/>
              <a:pPr/>
              <a:t>53</a:t>
            </a:fld>
            <a:endParaRPr lang="en-US" sz="1800" smtClean="0"/>
          </a:p>
        </p:txBody>
      </p:sp>
      <p:pic>
        <p:nvPicPr>
          <p:cNvPr id="41988" name="Picture 2" descr="C:\Documents and Settings\tk\Desktop\cat45_linear_4th.png"/>
          <p:cNvPicPr>
            <a:picLocks noChangeAspect="1" noChangeArrowheads="1"/>
          </p:cNvPicPr>
          <p:nvPr/>
        </p:nvPicPr>
        <p:blipFill>
          <a:blip r:embed="rId2" cstate="print"/>
          <a:srcRect/>
          <a:stretch>
            <a:fillRect/>
          </a:stretch>
        </p:blipFill>
        <p:spPr bwMode="auto">
          <a:xfrm>
            <a:off x="533400" y="2208276"/>
            <a:ext cx="5129784" cy="3963924"/>
          </a:xfrm>
          <a:prstGeom prst="rect">
            <a:avLst/>
          </a:prstGeom>
          <a:noFill/>
          <a:ln w="9525">
            <a:noFill/>
            <a:miter lim="800000"/>
            <a:headEnd/>
            <a:tailEnd/>
          </a:ln>
        </p:spPr>
      </p:pic>
      <p:sp>
        <p:nvSpPr>
          <p:cNvPr id="41989" name="TextBox 3"/>
          <p:cNvSpPr txBox="1">
            <a:spLocks noChangeArrowheads="1"/>
          </p:cNvSpPr>
          <p:nvPr/>
        </p:nvSpPr>
        <p:spPr bwMode="auto">
          <a:xfrm>
            <a:off x="6061075" y="6553200"/>
            <a:ext cx="2555508" cy="261610"/>
          </a:xfrm>
          <a:prstGeom prst="rect">
            <a:avLst/>
          </a:prstGeom>
          <a:noFill/>
          <a:ln w="9525">
            <a:noFill/>
            <a:miter lim="800000"/>
            <a:headEnd/>
            <a:tailEnd/>
          </a:ln>
        </p:spPr>
        <p:txBody>
          <a:bodyPr wrap="none">
            <a:spAutoFit/>
          </a:bodyPr>
          <a:lstStyle/>
          <a:p>
            <a:r>
              <a:rPr lang="en-US" sz="1100" dirty="0"/>
              <a:t>Source:  Bender et al., </a:t>
            </a:r>
            <a:r>
              <a:rPr lang="en-US" sz="1100" i="1" dirty="0"/>
              <a:t>Science</a:t>
            </a:r>
            <a:r>
              <a:rPr lang="en-US" sz="1100" dirty="0"/>
              <a:t>, </a:t>
            </a:r>
            <a:r>
              <a:rPr lang="en-US" sz="1100" dirty="0" smtClean="0"/>
              <a:t>2010</a:t>
            </a:r>
            <a:r>
              <a:rPr lang="en-US" sz="1100" dirty="0"/>
              <a:t>.</a:t>
            </a:r>
          </a:p>
        </p:txBody>
      </p:sp>
      <p:sp>
        <p:nvSpPr>
          <p:cNvPr id="41990" name="TextBox 6"/>
          <p:cNvSpPr txBox="1">
            <a:spLocks noChangeArrowheads="1"/>
          </p:cNvSpPr>
          <p:nvPr/>
        </p:nvSpPr>
        <p:spPr bwMode="auto">
          <a:xfrm>
            <a:off x="6934200" y="1600200"/>
            <a:ext cx="2057400" cy="1200150"/>
          </a:xfrm>
          <a:prstGeom prst="rect">
            <a:avLst/>
          </a:prstGeom>
          <a:noFill/>
          <a:ln w="28575">
            <a:solidFill>
              <a:schemeClr val="tx1"/>
            </a:solidFill>
            <a:miter lim="800000"/>
            <a:headEnd/>
            <a:tailEnd/>
          </a:ln>
        </p:spPr>
        <p:txBody>
          <a:bodyPr>
            <a:spAutoFit/>
          </a:bodyPr>
          <a:lstStyle/>
          <a:p>
            <a:r>
              <a:rPr lang="en-US" dirty="0"/>
              <a:t>Instead, assume residuals from  a 4</a:t>
            </a:r>
            <a:r>
              <a:rPr lang="en-US" baseline="30000" dirty="0"/>
              <a:t>th</a:t>
            </a:r>
            <a:r>
              <a:rPr lang="en-US" dirty="0"/>
              <a:t> order polynomial:  </a:t>
            </a:r>
            <a:r>
              <a:rPr lang="en-US" b="1" dirty="0"/>
              <a:t>55 yr</a:t>
            </a:r>
          </a:p>
        </p:txBody>
      </p:sp>
      <p:sp>
        <p:nvSpPr>
          <p:cNvPr id="41991" name="Rectangle 8"/>
          <p:cNvSpPr>
            <a:spLocks noChangeArrowheads="1"/>
          </p:cNvSpPr>
          <p:nvPr/>
        </p:nvSpPr>
        <p:spPr bwMode="auto">
          <a:xfrm>
            <a:off x="6934200" y="2971800"/>
            <a:ext cx="2057400" cy="923925"/>
          </a:xfrm>
          <a:prstGeom prst="rect">
            <a:avLst/>
          </a:prstGeom>
          <a:noFill/>
          <a:ln w="28575">
            <a:solidFill>
              <a:schemeClr val="tx1"/>
            </a:solidFill>
            <a:miter lim="800000"/>
            <a:headEnd/>
            <a:tailEnd/>
          </a:ln>
        </p:spPr>
        <p:txBody>
          <a:bodyPr>
            <a:spAutoFit/>
          </a:bodyPr>
          <a:lstStyle/>
          <a:p>
            <a:r>
              <a:rPr lang="en-US" dirty="0"/>
              <a:t>Instead, resample chunks of length 3-7 yr:  </a:t>
            </a:r>
            <a:r>
              <a:rPr lang="en-US" b="1" dirty="0"/>
              <a:t>65-70 yr</a:t>
            </a:r>
          </a:p>
        </p:txBody>
      </p:sp>
      <p:pic>
        <p:nvPicPr>
          <p:cNvPr id="8" name="Picture 2" descr="C:\Documents and Settings\tk\Desktop\time_series_lf_hur45.png"/>
          <p:cNvPicPr>
            <a:picLocks noChangeAspect="1" noChangeArrowheads="1"/>
          </p:cNvPicPr>
          <p:nvPr/>
        </p:nvPicPr>
        <p:blipFill>
          <a:blip r:embed="rId3" cstate="print"/>
          <a:srcRect/>
          <a:stretch>
            <a:fillRect/>
          </a:stretch>
        </p:blipFill>
        <p:spPr bwMode="auto">
          <a:xfrm>
            <a:off x="5943600" y="4069080"/>
            <a:ext cx="3017520" cy="2331720"/>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DE4A9C2-A5E5-495B-9C18-CCAD4B0CDCA6}" type="slidenum">
              <a:rPr lang="en-US" smtClean="0"/>
              <a:pPr>
                <a:defRPr/>
              </a:pPr>
              <a:t>54</a:t>
            </a:fld>
            <a:endParaRPr lang="en-US"/>
          </a:p>
        </p:txBody>
      </p:sp>
      <p:sp>
        <p:nvSpPr>
          <p:cNvPr id="22531" name="TextBox 2"/>
          <p:cNvSpPr txBox="1">
            <a:spLocks noChangeArrowheads="1"/>
          </p:cNvSpPr>
          <p:nvPr/>
        </p:nvSpPr>
        <p:spPr bwMode="auto">
          <a:xfrm>
            <a:off x="685800" y="685801"/>
            <a:ext cx="7543800" cy="2339102"/>
          </a:xfrm>
          <a:prstGeom prst="rect">
            <a:avLst/>
          </a:prstGeom>
          <a:noFill/>
          <a:ln w="9525">
            <a:noFill/>
            <a:miter lim="800000"/>
            <a:headEnd/>
            <a:tailEnd/>
          </a:ln>
        </p:spPr>
        <p:txBody>
          <a:bodyPr wrap="square">
            <a:spAutoFit/>
          </a:bodyPr>
          <a:lstStyle/>
          <a:p>
            <a:r>
              <a:rPr lang="en-US" sz="1600" b="1" i="1" u="sng" dirty="0" smtClean="0">
                <a:cs typeface="Times New Roman" pitchFamily="18" charset="0"/>
              </a:rPr>
              <a:t>The issue of lower stratospheric / upper tropospheric temperature trends:</a:t>
            </a:r>
            <a:endParaRPr lang="en-US" sz="1600" b="1" i="1" u="sng" dirty="0"/>
          </a:p>
          <a:p>
            <a:pPr>
              <a:buFont typeface="Arial" pitchFamily="34" charset="0"/>
              <a:buChar char="•"/>
            </a:pPr>
            <a:endParaRPr lang="en-US" sz="1400" b="1" dirty="0"/>
          </a:p>
          <a:p>
            <a:pPr>
              <a:buFont typeface="Arial" pitchFamily="34" charset="0"/>
              <a:buChar char="•"/>
            </a:pPr>
            <a:r>
              <a:rPr lang="en-US" sz="1400" b="1" dirty="0"/>
              <a:t>  </a:t>
            </a:r>
            <a:r>
              <a:rPr lang="en-US" sz="1400" b="1" dirty="0" smtClean="0"/>
              <a:t>Can lower stratospheric or </a:t>
            </a:r>
            <a:r>
              <a:rPr lang="en-US" sz="1400" b="1" dirty="0" err="1" smtClean="0"/>
              <a:t>tropopause</a:t>
            </a:r>
            <a:r>
              <a:rPr lang="en-US" sz="1400" b="1" dirty="0" smtClean="0"/>
              <a:t> transition layer (TTL) temperatures (apparently cooling) affect tropical storm frequency or hurricane intensity?  Emanuel statistical/dynamical downscaling:  yes for both.  Current GFDL dynamical models: apparently not for tropical storm frequency, not clear for intensity  (upper </a:t>
            </a:r>
            <a:r>
              <a:rPr lang="en-US" sz="1400" b="1" dirty="0" err="1" smtClean="0"/>
              <a:t>tropospheric</a:t>
            </a:r>
            <a:r>
              <a:rPr lang="en-US" sz="1400" b="1" dirty="0" smtClean="0"/>
              <a:t> temperatures affect hurricane intensity in the GFDL models).   Also, are NCEP potential intensity trends since 1980 reliable or do they suffer from </a:t>
            </a:r>
            <a:r>
              <a:rPr lang="en-US" sz="1400" b="1" dirty="0" err="1" smtClean="0"/>
              <a:t>inhomogeneity</a:t>
            </a:r>
            <a:r>
              <a:rPr lang="en-US" sz="1400" b="1" dirty="0" smtClean="0"/>
              <a:t> problems?</a:t>
            </a:r>
            <a:endParaRPr lang="en-US" sz="1400" b="1" dirty="0"/>
          </a:p>
          <a:p>
            <a:pPr>
              <a:buFont typeface="Arial" pitchFamily="34" charset="0"/>
              <a:buChar char="•"/>
            </a:pPr>
            <a:endParaRPr lang="en-US" sz="1400" b="1" dirty="0"/>
          </a:p>
          <a:p>
            <a:endParaRPr lang="en-US" dirty="0"/>
          </a:p>
        </p:txBody>
      </p:sp>
      <p:pic>
        <p:nvPicPr>
          <p:cNvPr id="5" name="Picture 4"/>
          <p:cNvPicPr>
            <a:picLocks noChangeAspect="1" noChangeArrowheads="1"/>
          </p:cNvPicPr>
          <p:nvPr/>
        </p:nvPicPr>
        <p:blipFill>
          <a:blip r:embed="rId2" cstate="print"/>
          <a:srcRect/>
          <a:stretch>
            <a:fillRect/>
          </a:stretch>
        </p:blipFill>
        <p:spPr bwMode="auto">
          <a:xfrm>
            <a:off x="533400" y="3630168"/>
            <a:ext cx="3950208" cy="2999232"/>
          </a:xfrm>
          <a:prstGeom prst="rect">
            <a:avLst/>
          </a:prstGeom>
          <a:noFill/>
          <a:ln w="9525">
            <a:noFill/>
            <a:miter lim="800000"/>
            <a:headEnd/>
            <a:tailEnd/>
          </a:ln>
        </p:spPr>
      </p:pic>
      <p:sp>
        <p:nvSpPr>
          <p:cNvPr id="6" name="Rectangle 5"/>
          <p:cNvSpPr/>
          <p:nvPr/>
        </p:nvSpPr>
        <p:spPr>
          <a:xfrm>
            <a:off x="762000" y="3195935"/>
            <a:ext cx="3505200" cy="461665"/>
          </a:xfrm>
          <a:prstGeom prst="rect">
            <a:avLst/>
          </a:prstGeom>
        </p:spPr>
        <p:txBody>
          <a:bodyPr wrap="square">
            <a:spAutoFit/>
          </a:bodyPr>
          <a:lstStyle/>
          <a:p>
            <a:pPr algn="ctr"/>
            <a:r>
              <a:rPr lang="en-US" sz="1200" b="1" dirty="0" smtClean="0"/>
              <a:t>Statistical/Dynamical Downscaling of Atlantic Tropical Storm Frequency (1870-2005) </a:t>
            </a:r>
            <a:endParaRPr lang="en-US" sz="1200" b="1" dirty="0"/>
          </a:p>
        </p:txBody>
      </p:sp>
      <p:pic>
        <p:nvPicPr>
          <p:cNvPr id="7" name="Picture 3"/>
          <p:cNvPicPr>
            <a:picLocks noChangeAspect="1" noChangeArrowheads="1"/>
          </p:cNvPicPr>
          <p:nvPr/>
        </p:nvPicPr>
        <p:blipFill>
          <a:blip r:embed="rId3" cstate="print"/>
          <a:srcRect t="4923"/>
          <a:stretch>
            <a:fillRect/>
          </a:stretch>
        </p:blipFill>
        <p:spPr bwMode="auto">
          <a:xfrm>
            <a:off x="4419600" y="3733800"/>
            <a:ext cx="4324922" cy="2895600"/>
          </a:xfrm>
          <a:prstGeom prst="rect">
            <a:avLst/>
          </a:prstGeom>
          <a:noFill/>
          <a:ln w="9525">
            <a:noFill/>
            <a:miter lim="800000"/>
            <a:headEnd/>
            <a:tailEnd/>
          </a:ln>
        </p:spPr>
      </p:pic>
      <p:sp>
        <p:nvSpPr>
          <p:cNvPr id="8" name="Rectangle 7"/>
          <p:cNvSpPr/>
          <p:nvPr/>
        </p:nvSpPr>
        <p:spPr>
          <a:xfrm>
            <a:off x="990600" y="6535579"/>
            <a:ext cx="6477000" cy="246221"/>
          </a:xfrm>
          <a:prstGeom prst="rect">
            <a:avLst/>
          </a:prstGeom>
        </p:spPr>
        <p:txBody>
          <a:bodyPr wrap="square">
            <a:spAutoFit/>
          </a:bodyPr>
          <a:lstStyle/>
          <a:p>
            <a:r>
              <a:rPr lang="en-US" sz="1000" dirty="0" smtClean="0"/>
              <a:t>Source:  K. Emanuel, AMS Hurricanes and Tropical Meteorology Conference abstract, 2010.</a:t>
            </a:r>
            <a:endParaRPr lang="en-US" sz="1000" dirty="0"/>
          </a:p>
        </p:txBody>
      </p:sp>
      <p:sp>
        <p:nvSpPr>
          <p:cNvPr id="9" name="TextBox 8"/>
          <p:cNvSpPr txBox="1"/>
          <p:nvPr/>
        </p:nvSpPr>
        <p:spPr>
          <a:xfrm>
            <a:off x="5029200" y="3272135"/>
            <a:ext cx="3048000" cy="461665"/>
          </a:xfrm>
          <a:prstGeom prst="rect">
            <a:avLst/>
          </a:prstGeom>
          <a:noFill/>
        </p:spPr>
        <p:txBody>
          <a:bodyPr wrap="square" rtlCol="0">
            <a:spAutoFit/>
          </a:bodyPr>
          <a:lstStyle/>
          <a:p>
            <a:pPr algn="ctr"/>
            <a:r>
              <a:rPr lang="en-US" sz="1200" b="1" dirty="0" smtClean="0"/>
              <a:t>Potential Intensity trends since 1980 from NCEP Reanalysis</a:t>
            </a:r>
            <a:endParaRPr lang="en-US" sz="1200" b="1" dirty="0"/>
          </a:p>
        </p:txBody>
      </p:sp>
    </p:spTree>
    <p:extLst>
      <p:ext uri="{BB962C8B-B14F-4D97-AF65-F5344CB8AC3E}">
        <p14:creationId xmlns:p14="http://schemas.microsoft.com/office/powerpoint/2010/main" val="201239020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8A97866-CB54-48DE-B24C-559CF9375FC2}" type="slidenum">
              <a:rPr lang="en-US" smtClean="0"/>
              <a:pPr>
                <a:defRPr/>
              </a:pPr>
              <a:t>55</a:t>
            </a:fld>
            <a:endParaRPr lang="en-US"/>
          </a:p>
        </p:txBody>
      </p:sp>
      <p:pic>
        <p:nvPicPr>
          <p:cNvPr id="2050" name="Picture 2" descr="C:\Documents and Settings\tk\Desktop\mpis_satellite_jton.png"/>
          <p:cNvPicPr>
            <a:picLocks noChangeAspect="1" noChangeArrowheads="1"/>
          </p:cNvPicPr>
          <p:nvPr/>
        </p:nvPicPr>
        <p:blipFill>
          <a:blip r:embed="rId2" cstate="print"/>
          <a:srcRect r="49328" b="11587"/>
          <a:stretch>
            <a:fillRect/>
          </a:stretch>
        </p:blipFill>
        <p:spPr bwMode="auto">
          <a:xfrm>
            <a:off x="1828800" y="1066789"/>
            <a:ext cx="5239225" cy="4648211"/>
          </a:xfrm>
          <a:prstGeom prst="rect">
            <a:avLst/>
          </a:prstGeom>
          <a:noFill/>
        </p:spPr>
      </p:pic>
      <p:pic>
        <p:nvPicPr>
          <p:cNvPr id="4" name="Picture 2" descr="C:\Documents and Settings\tk\Desktop\mpis_satellite_jton.png"/>
          <p:cNvPicPr>
            <a:picLocks noChangeAspect="1" noChangeArrowheads="1"/>
          </p:cNvPicPr>
          <p:nvPr/>
        </p:nvPicPr>
        <p:blipFill>
          <a:blip r:embed="rId2" cstate="print"/>
          <a:srcRect t="86976"/>
          <a:stretch>
            <a:fillRect/>
          </a:stretch>
        </p:blipFill>
        <p:spPr bwMode="auto">
          <a:xfrm>
            <a:off x="304800" y="5700712"/>
            <a:ext cx="8270875" cy="547688"/>
          </a:xfrm>
          <a:prstGeom prst="rect">
            <a:avLst/>
          </a:prstGeom>
          <a:noFill/>
        </p:spPr>
      </p:pic>
      <p:sp>
        <p:nvSpPr>
          <p:cNvPr id="5" name="TextBox 4"/>
          <p:cNvSpPr txBox="1"/>
          <p:nvPr/>
        </p:nvSpPr>
        <p:spPr>
          <a:xfrm>
            <a:off x="762000" y="6477000"/>
            <a:ext cx="3733073" cy="276999"/>
          </a:xfrm>
          <a:prstGeom prst="rect">
            <a:avLst/>
          </a:prstGeom>
          <a:noFill/>
        </p:spPr>
        <p:txBody>
          <a:bodyPr wrap="none" rtlCol="0">
            <a:spAutoFit/>
          </a:bodyPr>
          <a:lstStyle/>
          <a:p>
            <a:r>
              <a:rPr lang="en-US" sz="1200" dirty="0" smtClean="0"/>
              <a:t>Source:  G. </a:t>
            </a:r>
            <a:r>
              <a:rPr lang="en-US" sz="1200" dirty="0" err="1" smtClean="0"/>
              <a:t>Vecchi</a:t>
            </a:r>
            <a:r>
              <a:rPr lang="en-US" sz="1200" dirty="0" smtClean="0"/>
              <a:t>, manuscript in preparation, 2011.</a:t>
            </a:r>
            <a:endParaRPr lang="en-US" sz="1200" dirty="0"/>
          </a:p>
        </p:txBody>
      </p:sp>
      <p:sp>
        <p:nvSpPr>
          <p:cNvPr id="6" name="TextBox 5"/>
          <p:cNvSpPr txBox="1"/>
          <p:nvPr/>
        </p:nvSpPr>
        <p:spPr>
          <a:xfrm>
            <a:off x="990600" y="304800"/>
            <a:ext cx="7620000" cy="584775"/>
          </a:xfrm>
          <a:prstGeom prst="rect">
            <a:avLst/>
          </a:prstGeom>
          <a:noFill/>
        </p:spPr>
        <p:txBody>
          <a:bodyPr wrap="square" rtlCol="0">
            <a:spAutoFit/>
          </a:bodyPr>
          <a:lstStyle/>
          <a:p>
            <a:r>
              <a:rPr lang="en-US" sz="1600" b="1" dirty="0" smtClean="0"/>
              <a:t>NCEP Reanalysis:  large rising trends in Potential Intensity (1982-2007) which are not widely present in a global model forced with observed SSTs.</a:t>
            </a:r>
            <a:endParaRPr lang="en-US" sz="1600" b="1" dirty="0"/>
          </a:p>
        </p:txBody>
      </p:sp>
    </p:spTree>
    <p:extLst>
      <p:ext uri="{BB962C8B-B14F-4D97-AF65-F5344CB8AC3E}">
        <p14:creationId xmlns:p14="http://schemas.microsoft.com/office/powerpoint/2010/main" val="315241108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4800600" y="4648200"/>
            <a:ext cx="3810000" cy="1828800"/>
          </a:xfrm>
          <a:prstGeom prst="rect">
            <a:avLst/>
          </a:prstGeom>
          <a:solidFill>
            <a:schemeClr val="accent3">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12290" name="Picture 2" descr="C:\Documents and Settings\tk\Desktop\Knutson_NatureGeo_Fig3_revised_b.png"/>
          <p:cNvPicPr>
            <a:picLocks noChangeAspect="1" noChangeArrowheads="1"/>
          </p:cNvPicPr>
          <p:nvPr/>
        </p:nvPicPr>
        <p:blipFill>
          <a:blip r:embed="rId3" cstate="print"/>
          <a:srcRect/>
          <a:stretch>
            <a:fillRect/>
          </a:stretch>
        </p:blipFill>
        <p:spPr bwMode="auto">
          <a:xfrm>
            <a:off x="1252538" y="838200"/>
            <a:ext cx="3167062" cy="5638800"/>
          </a:xfrm>
          <a:prstGeom prst="rect">
            <a:avLst/>
          </a:prstGeom>
          <a:noFill/>
          <a:ln w="9525">
            <a:noFill/>
            <a:miter lim="800000"/>
            <a:headEnd/>
            <a:tailEnd/>
          </a:ln>
        </p:spPr>
      </p:pic>
      <p:sp>
        <p:nvSpPr>
          <p:cNvPr id="12291" name="TextBox 2"/>
          <p:cNvSpPr txBox="1">
            <a:spLocks noChangeArrowheads="1"/>
          </p:cNvSpPr>
          <p:nvPr/>
        </p:nvSpPr>
        <p:spPr bwMode="auto">
          <a:xfrm>
            <a:off x="4876800" y="838200"/>
            <a:ext cx="3810000" cy="5632311"/>
          </a:xfrm>
          <a:prstGeom prst="rect">
            <a:avLst/>
          </a:prstGeom>
          <a:noFill/>
          <a:ln w="9525">
            <a:noFill/>
            <a:miter lim="800000"/>
            <a:headEnd/>
            <a:tailEnd/>
          </a:ln>
        </p:spPr>
        <p:txBody>
          <a:bodyPr>
            <a:spAutoFit/>
          </a:bodyPr>
          <a:lstStyle/>
          <a:p>
            <a:r>
              <a:rPr lang="en-US" dirty="0">
                <a:latin typeface="Calibri" pitchFamily="34" charset="0"/>
              </a:rPr>
              <a:t>Progress </a:t>
            </a:r>
            <a:r>
              <a:rPr lang="en-US" dirty="0" smtClean="0">
                <a:latin typeface="Calibri" pitchFamily="34" charset="0"/>
              </a:rPr>
              <a:t>in simulating past Atlantic hurricane / tropical storm frequency variability using dynamical </a:t>
            </a:r>
            <a:r>
              <a:rPr lang="en-US" dirty="0">
                <a:latin typeface="Calibri" pitchFamily="34" charset="0"/>
              </a:rPr>
              <a:t>and statistical/dynamical </a:t>
            </a:r>
            <a:r>
              <a:rPr lang="en-US" dirty="0" smtClean="0">
                <a:latin typeface="Calibri" pitchFamily="34" charset="0"/>
              </a:rPr>
              <a:t>models.  </a:t>
            </a:r>
            <a:endParaRPr lang="en-US" dirty="0">
              <a:latin typeface="Calibri" pitchFamily="34" charset="0"/>
            </a:endParaRPr>
          </a:p>
          <a:p>
            <a:endParaRPr lang="en-US" dirty="0">
              <a:latin typeface="Calibri" pitchFamily="34" charset="0"/>
            </a:endParaRPr>
          </a:p>
          <a:p>
            <a:r>
              <a:rPr lang="en-US" dirty="0">
                <a:latin typeface="Calibri" pitchFamily="34" charset="0"/>
              </a:rPr>
              <a:t>Left:  examples for the Atlantic basin, using high resolution atmospheric </a:t>
            </a:r>
            <a:r>
              <a:rPr lang="en-US" dirty="0" smtClean="0">
                <a:latin typeface="Calibri" pitchFamily="34" charset="0"/>
              </a:rPr>
              <a:t>models; </a:t>
            </a:r>
            <a:r>
              <a:rPr lang="en-US" dirty="0">
                <a:latin typeface="Calibri" pitchFamily="34" charset="0"/>
              </a:rPr>
              <a:t>regional dynamical  downscaling models; and statistical/dynamical techniques.  </a:t>
            </a:r>
            <a:endParaRPr lang="en-US" dirty="0" smtClean="0">
              <a:latin typeface="Calibri" pitchFamily="34" charset="0"/>
            </a:endParaRPr>
          </a:p>
          <a:p>
            <a:pPr marL="342900" indent="-342900">
              <a:buAutoNum type="alphaLcParenBoth"/>
            </a:pPr>
            <a:r>
              <a:rPr lang="en-US" dirty="0" smtClean="0">
                <a:latin typeface="Calibri" pitchFamily="34" charset="0"/>
              </a:rPr>
              <a:t>and (b) use NCEP </a:t>
            </a:r>
            <a:r>
              <a:rPr lang="en-US" dirty="0" err="1" smtClean="0">
                <a:latin typeface="Calibri" pitchFamily="34" charset="0"/>
              </a:rPr>
              <a:t>Reanalyses</a:t>
            </a:r>
            <a:r>
              <a:rPr lang="en-US" dirty="0" smtClean="0">
                <a:latin typeface="Calibri" pitchFamily="34" charset="0"/>
              </a:rPr>
              <a:t>.</a:t>
            </a:r>
          </a:p>
          <a:p>
            <a:pPr marL="342900" indent="-342900"/>
            <a:r>
              <a:rPr lang="en-US" dirty="0" smtClean="0">
                <a:latin typeface="Calibri" pitchFamily="34" charset="0"/>
              </a:rPr>
              <a:t>(c) uses SSTs (d) uses SSTs, with greenhouse gases and ozone.</a:t>
            </a:r>
          </a:p>
          <a:p>
            <a:endParaRPr lang="en-US" u="sng" dirty="0" smtClean="0">
              <a:latin typeface="Calibri" pitchFamily="34" charset="0"/>
            </a:endParaRPr>
          </a:p>
          <a:p>
            <a:r>
              <a:rPr lang="en-US" u="sng" dirty="0" smtClean="0">
                <a:latin typeface="Calibri" pitchFamily="34" charset="0"/>
              </a:rPr>
              <a:t>Current questions</a:t>
            </a:r>
            <a:r>
              <a:rPr lang="en-US" dirty="0" smtClean="0">
                <a:latin typeface="Calibri" pitchFamily="34" charset="0"/>
              </a:rPr>
              <a:t>:  Is a strong cooling of </a:t>
            </a:r>
            <a:r>
              <a:rPr lang="en-US" dirty="0" err="1" smtClean="0">
                <a:latin typeface="Calibri" pitchFamily="34" charset="0"/>
              </a:rPr>
              <a:t>tropopause</a:t>
            </a:r>
            <a:r>
              <a:rPr lang="en-US" dirty="0" smtClean="0">
                <a:latin typeface="Calibri" pitchFamily="34" charset="0"/>
              </a:rPr>
              <a:t> transition layer (TTL) necessary to simulate the Atlantic tropical storm trends over this period?  Has the potential intensity increased since 1980 in all TC basins?</a:t>
            </a:r>
            <a:endParaRPr lang="en-US" dirty="0">
              <a:latin typeface="Calibri" pitchFamily="34" charset="0"/>
            </a:endParaRPr>
          </a:p>
        </p:txBody>
      </p:sp>
      <p:sp>
        <p:nvSpPr>
          <p:cNvPr id="12292" name="TextBox 3"/>
          <p:cNvSpPr txBox="1">
            <a:spLocks noChangeArrowheads="1"/>
          </p:cNvSpPr>
          <p:nvPr/>
        </p:nvSpPr>
        <p:spPr bwMode="auto">
          <a:xfrm>
            <a:off x="914400" y="228600"/>
            <a:ext cx="7764463" cy="461963"/>
          </a:xfrm>
          <a:prstGeom prst="rect">
            <a:avLst/>
          </a:prstGeom>
          <a:noFill/>
          <a:ln w="9525">
            <a:noFill/>
            <a:miter lim="800000"/>
            <a:headEnd/>
            <a:tailEnd/>
          </a:ln>
        </p:spPr>
        <p:txBody>
          <a:bodyPr wrap="none">
            <a:spAutoFit/>
          </a:bodyPr>
          <a:lstStyle/>
          <a:p>
            <a:r>
              <a:rPr lang="en-US" sz="2400">
                <a:latin typeface="Calibri" pitchFamily="34" charset="0"/>
              </a:rPr>
              <a:t>Simulating past variability in Atlantic tropical cyclone activity</a:t>
            </a:r>
          </a:p>
        </p:txBody>
      </p:sp>
      <p:sp>
        <p:nvSpPr>
          <p:cNvPr id="6" name="Rectangle 5"/>
          <p:cNvSpPr/>
          <p:nvPr/>
        </p:nvSpPr>
        <p:spPr>
          <a:xfrm>
            <a:off x="304800" y="6581001"/>
            <a:ext cx="3810000" cy="276999"/>
          </a:xfrm>
          <a:prstGeom prst="rect">
            <a:avLst/>
          </a:prstGeom>
        </p:spPr>
        <p:txBody>
          <a:bodyPr wrap="square">
            <a:spAutoFit/>
          </a:bodyPr>
          <a:lstStyle/>
          <a:p>
            <a:r>
              <a:rPr lang="en-US" sz="1200" dirty="0" smtClean="0"/>
              <a:t>Source:  Knutson et al., </a:t>
            </a:r>
            <a:r>
              <a:rPr lang="en-US" sz="1200" i="1" dirty="0" smtClean="0"/>
              <a:t>Nature </a:t>
            </a:r>
            <a:r>
              <a:rPr lang="en-US" sz="1200" i="1" dirty="0" err="1" smtClean="0"/>
              <a:t>Geoscience</a:t>
            </a:r>
            <a:r>
              <a:rPr lang="en-US" sz="1200" i="1" dirty="0" smtClean="0"/>
              <a:t> </a:t>
            </a:r>
            <a:r>
              <a:rPr lang="en-US" sz="1200" dirty="0" smtClean="0"/>
              <a:t>(2010).</a:t>
            </a:r>
            <a:endParaRPr lang="en-US" sz="1200" dirty="0"/>
          </a:p>
        </p:txBody>
      </p:sp>
    </p:spTree>
    <p:extLst>
      <p:ext uri="{BB962C8B-B14F-4D97-AF65-F5344CB8AC3E}">
        <p14:creationId xmlns:p14="http://schemas.microsoft.com/office/powerpoint/2010/main" val="12666416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76200"/>
            <a:ext cx="8305800" cy="609600"/>
          </a:xfrm>
          <a:solidFill>
            <a:schemeClr val="bg1"/>
          </a:solidFill>
        </p:spPr>
        <p:txBody>
          <a:bodyPr/>
          <a:lstStyle/>
          <a:p>
            <a:pPr eaLnBrk="1" hangingPunct="1"/>
            <a:r>
              <a:rPr lang="en-US" sz="2000" b="1" dirty="0" smtClean="0">
                <a:solidFill>
                  <a:schemeClr val="tx1"/>
                </a:solidFill>
              </a:rPr>
              <a:t>The 50 km grid GFDL HIRAM global model is not systematically under-predicting historical trends in hurricane counts </a:t>
            </a:r>
          </a:p>
        </p:txBody>
      </p:sp>
      <p:grpSp>
        <p:nvGrpSpPr>
          <p:cNvPr id="2" name="Group 3"/>
          <p:cNvGrpSpPr>
            <a:grpSpLocks noChangeAspect="1"/>
          </p:cNvGrpSpPr>
          <p:nvPr/>
        </p:nvGrpSpPr>
        <p:grpSpPr bwMode="auto">
          <a:xfrm>
            <a:off x="685800" y="762000"/>
            <a:ext cx="3984191" cy="5351900"/>
            <a:chOff x="2544" y="0"/>
            <a:chExt cx="3216" cy="4320"/>
          </a:xfrm>
        </p:grpSpPr>
        <p:pic>
          <p:nvPicPr>
            <p:cNvPr id="55311" name="Picture 4" descr="c180_ts_normalized_EP_new_ibtracs_1min"/>
            <p:cNvPicPr>
              <a:picLocks noChangeAspect="1" noChangeArrowheads="1"/>
            </p:cNvPicPr>
            <p:nvPr/>
          </p:nvPicPr>
          <p:blipFill>
            <a:blip r:embed="rId2" cstate="print"/>
            <a:srcRect/>
            <a:stretch>
              <a:fillRect/>
            </a:stretch>
          </p:blipFill>
          <p:spPr bwMode="auto">
            <a:xfrm>
              <a:off x="2544" y="1440"/>
              <a:ext cx="3216" cy="1463"/>
            </a:xfrm>
            <a:prstGeom prst="rect">
              <a:avLst/>
            </a:prstGeom>
            <a:noFill/>
            <a:ln w="9525">
              <a:noFill/>
              <a:miter lim="800000"/>
              <a:headEnd/>
              <a:tailEnd/>
            </a:ln>
          </p:spPr>
        </p:pic>
        <p:pic>
          <p:nvPicPr>
            <p:cNvPr id="55312" name="Picture 5" descr="c180_ts_normalized_NA_new_ibtracs_1min"/>
            <p:cNvPicPr>
              <a:picLocks noChangeAspect="1" noChangeArrowheads="1"/>
            </p:cNvPicPr>
            <p:nvPr/>
          </p:nvPicPr>
          <p:blipFill>
            <a:blip r:embed="rId3" cstate="print"/>
            <a:srcRect/>
            <a:stretch>
              <a:fillRect/>
            </a:stretch>
          </p:blipFill>
          <p:spPr bwMode="auto">
            <a:xfrm>
              <a:off x="2544" y="0"/>
              <a:ext cx="3216" cy="1464"/>
            </a:xfrm>
            <a:prstGeom prst="rect">
              <a:avLst/>
            </a:prstGeom>
            <a:noFill/>
            <a:ln w="9525">
              <a:noFill/>
              <a:miter lim="800000"/>
              <a:headEnd/>
              <a:tailEnd/>
            </a:ln>
          </p:spPr>
        </p:pic>
        <p:pic>
          <p:nvPicPr>
            <p:cNvPr id="55313" name="Picture 6" descr="c180_ts_normalized_WP_new_ibtracs_1min"/>
            <p:cNvPicPr>
              <a:picLocks noChangeAspect="1" noChangeArrowheads="1"/>
            </p:cNvPicPr>
            <p:nvPr/>
          </p:nvPicPr>
          <p:blipFill>
            <a:blip r:embed="rId4" cstate="print"/>
            <a:srcRect/>
            <a:stretch>
              <a:fillRect/>
            </a:stretch>
          </p:blipFill>
          <p:spPr bwMode="auto">
            <a:xfrm>
              <a:off x="2544" y="2856"/>
              <a:ext cx="3216" cy="1464"/>
            </a:xfrm>
            <a:prstGeom prst="rect">
              <a:avLst/>
            </a:prstGeom>
            <a:noFill/>
            <a:ln w="9525">
              <a:noFill/>
              <a:miter lim="800000"/>
              <a:headEnd/>
              <a:tailEnd/>
            </a:ln>
          </p:spPr>
        </p:pic>
      </p:grpSp>
      <p:sp>
        <p:nvSpPr>
          <p:cNvPr id="55300" name="Text Box 7"/>
          <p:cNvSpPr txBox="1">
            <a:spLocks noChangeArrowheads="1"/>
          </p:cNvSpPr>
          <p:nvPr/>
        </p:nvSpPr>
        <p:spPr bwMode="auto">
          <a:xfrm>
            <a:off x="2590800" y="838200"/>
            <a:ext cx="1289456" cy="338554"/>
          </a:xfrm>
          <a:prstGeom prst="rect">
            <a:avLst/>
          </a:prstGeom>
          <a:solidFill>
            <a:schemeClr val="bg1"/>
          </a:solidFill>
          <a:ln w="9525">
            <a:noFill/>
            <a:miter lim="800000"/>
            <a:headEnd/>
            <a:tailEnd/>
          </a:ln>
        </p:spPr>
        <p:txBody>
          <a:bodyPr wrap="none">
            <a:spAutoFit/>
          </a:bodyPr>
          <a:lstStyle/>
          <a:p>
            <a:pPr eaLnBrk="1" hangingPunct="1"/>
            <a:r>
              <a:rPr lang="en-US" sz="1600" b="1" dirty="0">
                <a:latin typeface="Arial Narrow" pitchFamily="34" charset="0"/>
              </a:rPr>
              <a:t>North Atlantic</a:t>
            </a:r>
          </a:p>
        </p:txBody>
      </p:sp>
      <p:sp>
        <p:nvSpPr>
          <p:cNvPr id="55301" name="Text Box 8"/>
          <p:cNvSpPr txBox="1">
            <a:spLocks noChangeArrowheads="1"/>
          </p:cNvSpPr>
          <p:nvPr/>
        </p:nvSpPr>
        <p:spPr bwMode="auto">
          <a:xfrm>
            <a:off x="2514600" y="2362200"/>
            <a:ext cx="1125629" cy="338554"/>
          </a:xfrm>
          <a:prstGeom prst="rect">
            <a:avLst/>
          </a:prstGeom>
          <a:solidFill>
            <a:schemeClr val="bg1"/>
          </a:solidFill>
          <a:ln w="9525">
            <a:noFill/>
            <a:miter lim="800000"/>
            <a:headEnd/>
            <a:tailEnd/>
          </a:ln>
        </p:spPr>
        <p:txBody>
          <a:bodyPr wrap="none">
            <a:spAutoFit/>
          </a:bodyPr>
          <a:lstStyle/>
          <a:p>
            <a:pPr eaLnBrk="1" hangingPunct="1"/>
            <a:r>
              <a:rPr lang="en-US" sz="1600" b="1" dirty="0">
                <a:latin typeface="Arial Narrow" pitchFamily="34" charset="0"/>
              </a:rPr>
              <a:t>East Pacific</a:t>
            </a:r>
          </a:p>
        </p:txBody>
      </p:sp>
      <p:sp>
        <p:nvSpPr>
          <p:cNvPr id="55302" name="Text Box 9"/>
          <p:cNvSpPr txBox="1">
            <a:spLocks noChangeArrowheads="1"/>
          </p:cNvSpPr>
          <p:nvPr/>
        </p:nvSpPr>
        <p:spPr bwMode="auto">
          <a:xfrm>
            <a:off x="2514600" y="4343400"/>
            <a:ext cx="1169231" cy="338554"/>
          </a:xfrm>
          <a:prstGeom prst="rect">
            <a:avLst/>
          </a:prstGeom>
          <a:solidFill>
            <a:schemeClr val="bg1"/>
          </a:solidFill>
          <a:ln w="9525">
            <a:noFill/>
            <a:miter lim="800000"/>
            <a:headEnd/>
            <a:tailEnd/>
          </a:ln>
        </p:spPr>
        <p:txBody>
          <a:bodyPr wrap="none">
            <a:spAutoFit/>
          </a:bodyPr>
          <a:lstStyle/>
          <a:p>
            <a:pPr eaLnBrk="1" hangingPunct="1"/>
            <a:r>
              <a:rPr lang="en-US" sz="1600" b="1" dirty="0">
                <a:latin typeface="Arial Narrow" pitchFamily="34" charset="0"/>
              </a:rPr>
              <a:t>West Pacific</a:t>
            </a:r>
          </a:p>
        </p:txBody>
      </p:sp>
      <p:sp>
        <p:nvSpPr>
          <p:cNvPr id="55303" name="Text Box 10"/>
          <p:cNvSpPr txBox="1">
            <a:spLocks noChangeAspect="1" noChangeArrowheads="1"/>
          </p:cNvSpPr>
          <p:nvPr/>
        </p:nvSpPr>
        <p:spPr bwMode="auto">
          <a:xfrm>
            <a:off x="5562600" y="5706070"/>
            <a:ext cx="2784737" cy="923330"/>
          </a:xfrm>
          <a:prstGeom prst="rect">
            <a:avLst/>
          </a:prstGeom>
          <a:solidFill>
            <a:schemeClr val="bg1"/>
          </a:solidFill>
          <a:ln w="9525">
            <a:noFill/>
            <a:miter lim="800000"/>
            <a:headEnd/>
            <a:tailEnd/>
          </a:ln>
        </p:spPr>
        <p:txBody>
          <a:bodyPr wrap="none">
            <a:spAutoFit/>
          </a:bodyPr>
          <a:lstStyle/>
          <a:p>
            <a:pPr eaLnBrk="1" hangingPunct="1"/>
            <a:r>
              <a:rPr lang="en-US" b="1" dirty="0">
                <a:solidFill>
                  <a:srgbClr val="FF0C0C"/>
                </a:solidFill>
                <a:latin typeface="Arial Narrow" pitchFamily="34" charset="0"/>
              </a:rPr>
              <a:t>red:  observations</a:t>
            </a:r>
          </a:p>
          <a:p>
            <a:pPr eaLnBrk="1" hangingPunct="1"/>
            <a:r>
              <a:rPr lang="en-US" b="1" dirty="0">
                <a:solidFill>
                  <a:srgbClr val="0000FF"/>
                </a:solidFill>
                <a:latin typeface="Arial Narrow" pitchFamily="34" charset="0"/>
              </a:rPr>
              <a:t>blue: </a:t>
            </a:r>
            <a:r>
              <a:rPr lang="en-US" b="1" dirty="0" err="1">
                <a:solidFill>
                  <a:srgbClr val="0000FF"/>
                </a:solidFill>
                <a:latin typeface="Arial Narrow" pitchFamily="34" charset="0"/>
              </a:rPr>
              <a:t>HiRAM</a:t>
            </a:r>
            <a:r>
              <a:rPr lang="en-US" b="1" dirty="0">
                <a:solidFill>
                  <a:srgbClr val="0000FF"/>
                </a:solidFill>
                <a:latin typeface="Arial Narrow" pitchFamily="34" charset="0"/>
              </a:rPr>
              <a:t> ensemble mean</a:t>
            </a:r>
          </a:p>
          <a:p>
            <a:pPr eaLnBrk="1" hangingPunct="1"/>
            <a:r>
              <a:rPr lang="en-US" b="1" dirty="0">
                <a:solidFill>
                  <a:schemeClr val="bg2"/>
                </a:solidFill>
                <a:latin typeface="Arial Narrow" pitchFamily="34" charset="0"/>
              </a:rPr>
              <a:t>shading: model uncertainty</a:t>
            </a:r>
          </a:p>
        </p:txBody>
      </p:sp>
      <p:sp>
        <p:nvSpPr>
          <p:cNvPr id="55304" name="Text Box 11"/>
          <p:cNvSpPr txBox="1">
            <a:spLocks noChangeArrowheads="1"/>
          </p:cNvSpPr>
          <p:nvPr/>
        </p:nvSpPr>
        <p:spPr bwMode="auto">
          <a:xfrm>
            <a:off x="1295400" y="914400"/>
            <a:ext cx="934871" cy="338554"/>
          </a:xfrm>
          <a:prstGeom prst="rect">
            <a:avLst/>
          </a:prstGeom>
          <a:noFill/>
          <a:ln w="9525">
            <a:noFill/>
            <a:miter lim="800000"/>
            <a:headEnd/>
            <a:tailEnd/>
          </a:ln>
        </p:spPr>
        <p:txBody>
          <a:bodyPr wrap="none">
            <a:spAutoFit/>
          </a:bodyPr>
          <a:lstStyle/>
          <a:p>
            <a:pPr eaLnBrk="1" hangingPunct="1"/>
            <a:r>
              <a:rPr lang="en-US" sz="1600" b="1" dirty="0" err="1">
                <a:latin typeface="Arial Narrow" pitchFamily="34" charset="0"/>
              </a:rPr>
              <a:t>corr</a:t>
            </a:r>
            <a:r>
              <a:rPr lang="en-US" sz="1600" b="1" dirty="0">
                <a:latin typeface="Arial Narrow" pitchFamily="34" charset="0"/>
              </a:rPr>
              <a:t>=0.83</a:t>
            </a:r>
          </a:p>
        </p:txBody>
      </p:sp>
      <p:sp>
        <p:nvSpPr>
          <p:cNvPr id="55305" name="Text Box 12"/>
          <p:cNvSpPr txBox="1">
            <a:spLocks noChangeArrowheads="1"/>
          </p:cNvSpPr>
          <p:nvPr/>
        </p:nvSpPr>
        <p:spPr bwMode="auto">
          <a:xfrm>
            <a:off x="1295400" y="2438400"/>
            <a:ext cx="934871" cy="338554"/>
          </a:xfrm>
          <a:prstGeom prst="rect">
            <a:avLst/>
          </a:prstGeom>
          <a:noFill/>
          <a:ln w="9525">
            <a:noFill/>
            <a:miter lim="800000"/>
            <a:headEnd/>
            <a:tailEnd/>
          </a:ln>
        </p:spPr>
        <p:txBody>
          <a:bodyPr wrap="none">
            <a:spAutoFit/>
          </a:bodyPr>
          <a:lstStyle/>
          <a:p>
            <a:pPr eaLnBrk="1" hangingPunct="1"/>
            <a:r>
              <a:rPr lang="en-US" sz="1600" b="1" dirty="0" err="1">
                <a:latin typeface="Arial Narrow" pitchFamily="34" charset="0"/>
              </a:rPr>
              <a:t>corr</a:t>
            </a:r>
            <a:r>
              <a:rPr lang="en-US" sz="1600" b="1" dirty="0">
                <a:latin typeface="Arial Narrow" pitchFamily="34" charset="0"/>
              </a:rPr>
              <a:t>=0.62</a:t>
            </a:r>
          </a:p>
        </p:txBody>
      </p:sp>
      <p:sp>
        <p:nvSpPr>
          <p:cNvPr id="55306" name="Text Box 13"/>
          <p:cNvSpPr txBox="1">
            <a:spLocks noChangeArrowheads="1"/>
          </p:cNvSpPr>
          <p:nvPr/>
        </p:nvSpPr>
        <p:spPr bwMode="auto">
          <a:xfrm>
            <a:off x="1447800" y="4343400"/>
            <a:ext cx="934871" cy="338554"/>
          </a:xfrm>
          <a:prstGeom prst="rect">
            <a:avLst/>
          </a:prstGeom>
          <a:noFill/>
          <a:ln w="9525">
            <a:noFill/>
            <a:miter lim="800000"/>
            <a:headEnd/>
            <a:tailEnd/>
          </a:ln>
        </p:spPr>
        <p:txBody>
          <a:bodyPr wrap="none">
            <a:spAutoFit/>
          </a:bodyPr>
          <a:lstStyle/>
          <a:p>
            <a:pPr eaLnBrk="1" hangingPunct="1"/>
            <a:r>
              <a:rPr lang="en-US" sz="1600" b="1" dirty="0" err="1">
                <a:latin typeface="Arial Narrow" pitchFamily="34" charset="0"/>
              </a:rPr>
              <a:t>corr</a:t>
            </a:r>
            <a:r>
              <a:rPr lang="en-US" sz="1600" b="1" dirty="0">
                <a:latin typeface="Arial Narrow" pitchFamily="34" charset="0"/>
              </a:rPr>
              <a:t>=0.52</a:t>
            </a:r>
          </a:p>
        </p:txBody>
      </p:sp>
      <p:sp>
        <p:nvSpPr>
          <p:cNvPr id="55307" name="Text Box 14"/>
          <p:cNvSpPr txBox="1">
            <a:spLocks noChangeArrowheads="1"/>
          </p:cNvSpPr>
          <p:nvPr/>
        </p:nvSpPr>
        <p:spPr bwMode="auto">
          <a:xfrm>
            <a:off x="5029200" y="3352800"/>
            <a:ext cx="3390600" cy="1077218"/>
          </a:xfrm>
          <a:prstGeom prst="rect">
            <a:avLst/>
          </a:prstGeom>
          <a:solidFill>
            <a:schemeClr val="bg1"/>
          </a:solidFill>
          <a:ln w="9525">
            <a:noFill/>
            <a:miter lim="800000"/>
            <a:headEnd/>
            <a:tailEnd/>
          </a:ln>
        </p:spPr>
        <p:txBody>
          <a:bodyPr wrap="square">
            <a:spAutoFit/>
          </a:bodyPr>
          <a:lstStyle/>
          <a:p>
            <a:pPr eaLnBrk="1" hangingPunct="1"/>
            <a:r>
              <a:rPr lang="en-US" sz="1600" b="1" dirty="0">
                <a:latin typeface="+mj-lt"/>
              </a:rPr>
              <a:t>Hurricane counts for each </a:t>
            </a:r>
            <a:r>
              <a:rPr lang="en-US" sz="1600" b="1" dirty="0" smtClean="0">
                <a:latin typeface="+mj-lt"/>
              </a:rPr>
              <a:t>basin are </a:t>
            </a:r>
            <a:r>
              <a:rPr lang="en-US" sz="1600" b="1" dirty="0">
                <a:latin typeface="+mj-lt"/>
              </a:rPr>
              <a:t>normalized by a</a:t>
            </a:r>
          </a:p>
          <a:p>
            <a:pPr eaLnBrk="1" hangingPunct="1"/>
            <a:r>
              <a:rPr lang="en-US" sz="1600" b="1" dirty="0">
                <a:latin typeface="+mj-lt"/>
              </a:rPr>
              <a:t>time-independent </a:t>
            </a:r>
          </a:p>
          <a:p>
            <a:pPr eaLnBrk="1" hangingPunct="1"/>
            <a:r>
              <a:rPr lang="en-US" sz="1600" b="1" dirty="0">
                <a:latin typeface="+mj-lt"/>
              </a:rPr>
              <a:t>multiplicative factor</a:t>
            </a:r>
          </a:p>
        </p:txBody>
      </p:sp>
      <p:sp>
        <p:nvSpPr>
          <p:cNvPr id="55308" name="Text Box 15"/>
          <p:cNvSpPr txBox="1">
            <a:spLocks noChangeArrowheads="1"/>
          </p:cNvSpPr>
          <p:nvPr/>
        </p:nvSpPr>
        <p:spPr bwMode="auto">
          <a:xfrm>
            <a:off x="5257800" y="4572000"/>
            <a:ext cx="3276600" cy="1077218"/>
          </a:xfrm>
          <a:prstGeom prst="rect">
            <a:avLst/>
          </a:prstGeom>
          <a:solidFill>
            <a:schemeClr val="bg1"/>
          </a:solidFill>
          <a:ln w="9525">
            <a:noFill/>
            <a:miter lim="800000"/>
            <a:headEnd/>
            <a:tailEnd/>
          </a:ln>
        </p:spPr>
        <p:txBody>
          <a:bodyPr wrap="square">
            <a:spAutoFit/>
          </a:bodyPr>
          <a:lstStyle/>
          <a:p>
            <a:pPr eaLnBrk="1" hangingPunct="1"/>
            <a:r>
              <a:rPr lang="en-US" sz="1600" b="1" dirty="0" smtClean="0">
                <a:latin typeface="+mj-lt"/>
              </a:rPr>
              <a:t>Correlations of model and observed counts are insignificant for </a:t>
            </a:r>
            <a:r>
              <a:rPr lang="en-US" sz="1600" b="1" dirty="0">
                <a:latin typeface="+mj-lt"/>
              </a:rPr>
              <a:t>the Indian </a:t>
            </a:r>
            <a:r>
              <a:rPr lang="en-US" sz="1600" b="1" dirty="0" smtClean="0">
                <a:latin typeface="+mj-lt"/>
              </a:rPr>
              <a:t>Ocean basins (not shown).</a:t>
            </a:r>
            <a:endParaRPr lang="en-US" sz="1600" b="1" dirty="0">
              <a:latin typeface="+mj-lt"/>
            </a:endParaRPr>
          </a:p>
        </p:txBody>
      </p:sp>
      <p:sp>
        <p:nvSpPr>
          <p:cNvPr id="55309" name="Rectangle 16"/>
          <p:cNvSpPr>
            <a:spLocks noChangeArrowheads="1"/>
          </p:cNvSpPr>
          <p:nvPr/>
        </p:nvSpPr>
        <p:spPr bwMode="auto">
          <a:xfrm>
            <a:off x="228600" y="6430963"/>
            <a:ext cx="4879413" cy="276999"/>
          </a:xfrm>
          <a:prstGeom prst="rect">
            <a:avLst/>
          </a:prstGeom>
          <a:noFill/>
          <a:ln w="9525">
            <a:noFill/>
            <a:miter lim="800000"/>
            <a:headEnd/>
            <a:tailEnd/>
          </a:ln>
        </p:spPr>
        <p:txBody>
          <a:bodyPr wrap="none">
            <a:spAutoFit/>
          </a:bodyPr>
          <a:lstStyle/>
          <a:p>
            <a:r>
              <a:rPr lang="en-US" sz="1200" dirty="0"/>
              <a:t>Source:  </a:t>
            </a:r>
            <a:r>
              <a:rPr lang="en-US" sz="1200" dirty="0" smtClean="0"/>
              <a:t>adapted  from Zhao</a:t>
            </a:r>
            <a:r>
              <a:rPr lang="en-US" sz="1200" dirty="0"/>
              <a:t>, Held, Lin, and </a:t>
            </a:r>
            <a:r>
              <a:rPr lang="en-US" sz="1200" dirty="0" err="1"/>
              <a:t>Vecchi</a:t>
            </a:r>
            <a:r>
              <a:rPr lang="en-US" sz="1200" dirty="0"/>
              <a:t> (J. Climate, </a:t>
            </a:r>
            <a:r>
              <a:rPr lang="en-US" sz="1200" dirty="0" smtClean="0"/>
              <a:t>2009)</a:t>
            </a:r>
            <a:endParaRPr lang="en-US" sz="1200" dirty="0"/>
          </a:p>
        </p:txBody>
      </p:sp>
      <p:sp>
        <p:nvSpPr>
          <p:cNvPr id="55310" name="Slide Number Placeholder 16"/>
          <p:cNvSpPr>
            <a:spLocks noGrp="1"/>
          </p:cNvSpPr>
          <p:nvPr>
            <p:ph type="sldNum" sz="quarter" idx="12"/>
          </p:nvPr>
        </p:nvSpPr>
        <p:spPr>
          <a:xfrm>
            <a:off x="7010400" y="0"/>
            <a:ext cx="2133600" cy="476250"/>
          </a:xfrm>
          <a:noFill/>
        </p:spPr>
        <p:txBody>
          <a:bodyPr/>
          <a:lstStyle/>
          <a:p>
            <a:fld id="{97710CFC-2140-481F-920E-D351F920C8F5}" type="slidenum">
              <a:rPr lang="en-US" sz="1600" smtClean="0"/>
              <a:pPr/>
              <a:t>57</a:t>
            </a:fld>
            <a:endParaRPr lang="en-US" smtClean="0"/>
          </a:p>
        </p:txBody>
      </p:sp>
      <p:pic>
        <p:nvPicPr>
          <p:cNvPr id="18" name="Picture 17" descr="c180_ts_AU.eps"/>
          <p:cNvPicPr>
            <a:picLocks noChangeAspect="1"/>
          </p:cNvPicPr>
          <p:nvPr/>
        </p:nvPicPr>
        <p:blipFill>
          <a:blip r:embed="rId5" cstate="print"/>
          <a:stretch>
            <a:fillRect/>
          </a:stretch>
        </p:blipFill>
        <p:spPr>
          <a:xfrm>
            <a:off x="4876800" y="1295403"/>
            <a:ext cx="3433500" cy="1771875"/>
          </a:xfrm>
          <a:prstGeom prst="rect">
            <a:avLst/>
          </a:prstGeom>
        </p:spPr>
      </p:pic>
      <p:sp>
        <p:nvSpPr>
          <p:cNvPr id="19" name="Rectangle 18"/>
          <p:cNvSpPr/>
          <p:nvPr/>
        </p:nvSpPr>
        <p:spPr>
          <a:xfrm>
            <a:off x="5181600" y="990600"/>
            <a:ext cx="2696572" cy="338554"/>
          </a:xfrm>
          <a:prstGeom prst="rect">
            <a:avLst/>
          </a:prstGeom>
        </p:spPr>
        <p:txBody>
          <a:bodyPr wrap="none">
            <a:spAutoFit/>
          </a:bodyPr>
          <a:lstStyle/>
          <a:p>
            <a:pPr eaLnBrk="1" hangingPunct="1"/>
            <a:r>
              <a:rPr lang="en-US" sz="1600" b="1" dirty="0" smtClean="0">
                <a:latin typeface="Arial Narrow" pitchFamily="34" charset="0"/>
              </a:rPr>
              <a:t>Southwest Pacific       </a:t>
            </a:r>
            <a:r>
              <a:rPr lang="en-US" sz="1600" b="1" dirty="0" err="1" smtClean="0">
                <a:latin typeface="Arial Narrow" pitchFamily="34" charset="0"/>
              </a:rPr>
              <a:t>corr</a:t>
            </a:r>
            <a:r>
              <a:rPr lang="en-US" sz="1600" b="1" dirty="0" smtClean="0">
                <a:latin typeface="Arial Narrow" pitchFamily="34" charset="0"/>
              </a:rPr>
              <a:t>=0.28</a:t>
            </a:r>
            <a:endParaRPr lang="en-US" sz="1600" b="1" dirty="0">
              <a:latin typeface="Arial Narrow" pitchFamily="34" charset="0"/>
            </a:endParaRPr>
          </a:p>
        </p:txBody>
      </p:sp>
    </p:spTree>
    <p:extLst>
      <p:ext uri="{BB962C8B-B14F-4D97-AF65-F5344CB8AC3E}">
        <p14:creationId xmlns:p14="http://schemas.microsoft.com/office/powerpoint/2010/main" val="194210592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p:cNvPicPr>
            <a:picLocks noChangeAspect="1" noChangeArrowheads="1"/>
          </p:cNvPicPr>
          <p:nvPr/>
        </p:nvPicPr>
        <p:blipFill>
          <a:blip r:embed="rId2" cstate="print"/>
          <a:srcRect/>
          <a:stretch>
            <a:fillRect/>
          </a:stretch>
        </p:blipFill>
        <p:spPr bwMode="auto">
          <a:xfrm>
            <a:off x="1357312" y="1233487"/>
            <a:ext cx="6186488" cy="4786313"/>
          </a:xfrm>
          <a:prstGeom prst="rect">
            <a:avLst/>
          </a:prstGeom>
          <a:noFill/>
          <a:ln w="9525">
            <a:noFill/>
            <a:miter lim="800000"/>
            <a:headEnd/>
            <a:tailEnd/>
          </a:ln>
        </p:spPr>
      </p:pic>
      <p:sp>
        <p:nvSpPr>
          <p:cNvPr id="4" name="TextBox 3"/>
          <p:cNvSpPr txBox="1"/>
          <p:nvPr/>
        </p:nvSpPr>
        <p:spPr>
          <a:xfrm>
            <a:off x="1143000" y="228600"/>
            <a:ext cx="7015574" cy="615553"/>
          </a:xfrm>
          <a:prstGeom prst="rect">
            <a:avLst/>
          </a:prstGeom>
          <a:noFill/>
        </p:spPr>
        <p:txBody>
          <a:bodyPr wrap="none" rtlCol="0">
            <a:spAutoFit/>
          </a:bodyPr>
          <a:lstStyle/>
          <a:p>
            <a:pPr algn="ctr"/>
            <a:r>
              <a:rPr lang="en-US" dirty="0" smtClean="0"/>
              <a:t>Statistical-Dynamical Downscaling:  Simulating Past PDI Variations</a:t>
            </a:r>
          </a:p>
          <a:p>
            <a:pPr algn="ctr"/>
            <a:r>
              <a:rPr lang="en-US" sz="1600" b="1" dirty="0" smtClean="0"/>
              <a:t>Model </a:t>
            </a:r>
            <a:r>
              <a:rPr lang="en-US" sz="1600" b="1" dirty="0" err="1" smtClean="0"/>
              <a:t>hindcast</a:t>
            </a:r>
            <a:r>
              <a:rPr lang="en-US" sz="1600" b="1" dirty="0" smtClean="0"/>
              <a:t> (red) uses NCEP Reanalysis.  Best track is blue.</a:t>
            </a:r>
            <a:endParaRPr lang="en-US" sz="1600" b="1" dirty="0"/>
          </a:p>
        </p:txBody>
      </p:sp>
      <p:sp>
        <p:nvSpPr>
          <p:cNvPr id="5" name="TextBox 4"/>
          <p:cNvSpPr txBox="1"/>
          <p:nvPr/>
        </p:nvSpPr>
        <p:spPr>
          <a:xfrm>
            <a:off x="838200" y="6553200"/>
            <a:ext cx="4855047" cy="307777"/>
          </a:xfrm>
          <a:prstGeom prst="rect">
            <a:avLst/>
          </a:prstGeom>
          <a:noFill/>
        </p:spPr>
        <p:txBody>
          <a:bodyPr wrap="none" rtlCol="0">
            <a:spAutoFit/>
          </a:bodyPr>
          <a:lstStyle/>
          <a:p>
            <a:r>
              <a:rPr lang="en-US" sz="1400" b="1" dirty="0" smtClean="0"/>
              <a:t>Source:  </a:t>
            </a:r>
            <a:r>
              <a:rPr lang="en-US" sz="1400" b="1" dirty="0" err="1" smtClean="0"/>
              <a:t>Emanual</a:t>
            </a:r>
            <a:r>
              <a:rPr lang="en-US" sz="1400" b="1" dirty="0" smtClean="0"/>
              <a:t> et al. (2008) Bull. Amer. Meteor. Soc.</a:t>
            </a:r>
            <a:endParaRPr lang="en-US" sz="1400" b="1" dirty="0"/>
          </a:p>
        </p:txBody>
      </p:sp>
    </p:spTree>
    <p:extLst>
      <p:ext uri="{BB962C8B-B14F-4D97-AF65-F5344CB8AC3E}">
        <p14:creationId xmlns:p14="http://schemas.microsoft.com/office/powerpoint/2010/main" val="18583599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8A97866-CB54-48DE-B24C-559CF9375FC2}" type="slidenum">
              <a:rPr lang="en-US" smtClean="0"/>
              <a:pPr>
                <a:defRPr/>
              </a:pPr>
              <a:t>59</a:t>
            </a:fld>
            <a:endParaRPr lang="en-US"/>
          </a:p>
        </p:txBody>
      </p:sp>
      <p:pic>
        <p:nvPicPr>
          <p:cNvPr id="1026" name="Picture 2" descr="C:\Documents and Settings\tk\Desktop\309_1551_F3.jpeg"/>
          <p:cNvPicPr>
            <a:picLocks noChangeAspect="1" noChangeArrowheads="1"/>
          </p:cNvPicPr>
          <p:nvPr/>
        </p:nvPicPr>
        <p:blipFill>
          <a:blip r:embed="rId2" cstate="print"/>
          <a:srcRect/>
          <a:stretch>
            <a:fillRect/>
          </a:stretch>
        </p:blipFill>
        <p:spPr bwMode="auto">
          <a:xfrm>
            <a:off x="1828800" y="1524000"/>
            <a:ext cx="5730240" cy="4337971"/>
          </a:xfrm>
          <a:prstGeom prst="rect">
            <a:avLst/>
          </a:prstGeom>
          <a:noFill/>
        </p:spPr>
      </p:pic>
      <p:sp>
        <p:nvSpPr>
          <p:cNvPr id="4" name="TextBox 3"/>
          <p:cNvSpPr txBox="1"/>
          <p:nvPr/>
        </p:nvSpPr>
        <p:spPr>
          <a:xfrm>
            <a:off x="1209964" y="496669"/>
            <a:ext cx="7267759" cy="646331"/>
          </a:xfrm>
          <a:prstGeom prst="rect">
            <a:avLst/>
          </a:prstGeom>
          <a:noFill/>
        </p:spPr>
        <p:txBody>
          <a:bodyPr wrap="none" rtlCol="0">
            <a:spAutoFit/>
          </a:bodyPr>
          <a:lstStyle/>
          <a:p>
            <a:pPr algn="ctr"/>
            <a:r>
              <a:rPr lang="en-US" dirty="0" smtClean="0"/>
              <a:t>Tropical </a:t>
            </a:r>
            <a:r>
              <a:rPr lang="en-US" dirty="0" err="1" smtClean="0"/>
              <a:t>tropospheric</a:t>
            </a:r>
            <a:r>
              <a:rPr lang="en-US" dirty="0" smtClean="0"/>
              <a:t> temperature variability and trends (1979-1999):  </a:t>
            </a:r>
          </a:p>
          <a:p>
            <a:pPr algn="ctr"/>
            <a:r>
              <a:rPr lang="en-US" dirty="0" smtClean="0"/>
              <a:t>Vertical profiles for models and observations</a:t>
            </a:r>
            <a:endParaRPr lang="en-US" dirty="0"/>
          </a:p>
        </p:txBody>
      </p:sp>
      <p:sp>
        <p:nvSpPr>
          <p:cNvPr id="5" name="TextBox 4"/>
          <p:cNvSpPr txBox="1"/>
          <p:nvPr/>
        </p:nvSpPr>
        <p:spPr>
          <a:xfrm>
            <a:off x="1066800" y="6324600"/>
            <a:ext cx="4084580" cy="276999"/>
          </a:xfrm>
          <a:prstGeom prst="rect">
            <a:avLst/>
          </a:prstGeom>
          <a:noFill/>
        </p:spPr>
        <p:txBody>
          <a:bodyPr wrap="none" rtlCol="0">
            <a:spAutoFit/>
          </a:bodyPr>
          <a:lstStyle/>
          <a:p>
            <a:r>
              <a:rPr lang="en-US" sz="1200" dirty="0" smtClean="0"/>
              <a:t>Source:  </a:t>
            </a:r>
            <a:r>
              <a:rPr lang="en-US" sz="1200" dirty="0" err="1" smtClean="0"/>
              <a:t>Santer</a:t>
            </a:r>
            <a:r>
              <a:rPr lang="en-US" sz="1200" dirty="0" smtClean="0"/>
              <a:t> et al., Science 2005. v. 309  1551-1556   </a:t>
            </a:r>
            <a:endParaRPr lang="en-US" sz="1200" dirty="0"/>
          </a:p>
        </p:txBody>
      </p:sp>
      <p:sp>
        <p:nvSpPr>
          <p:cNvPr id="6" name="TextBox 5"/>
          <p:cNvSpPr txBox="1"/>
          <p:nvPr/>
        </p:nvSpPr>
        <p:spPr>
          <a:xfrm>
            <a:off x="2057400" y="1295400"/>
            <a:ext cx="2450799" cy="307777"/>
          </a:xfrm>
          <a:prstGeom prst="rect">
            <a:avLst/>
          </a:prstGeom>
          <a:noFill/>
        </p:spPr>
        <p:txBody>
          <a:bodyPr wrap="none" rtlCol="0">
            <a:spAutoFit/>
          </a:bodyPr>
          <a:lstStyle/>
          <a:p>
            <a:r>
              <a:rPr lang="en-US" sz="1400" dirty="0" err="1" smtClean="0"/>
              <a:t>Interannual</a:t>
            </a:r>
            <a:r>
              <a:rPr lang="en-US" sz="1400" dirty="0" smtClean="0"/>
              <a:t> Variability Profile</a:t>
            </a:r>
            <a:endParaRPr lang="en-US" sz="1400" dirty="0"/>
          </a:p>
        </p:txBody>
      </p:sp>
      <p:sp>
        <p:nvSpPr>
          <p:cNvPr id="7" name="TextBox 6"/>
          <p:cNvSpPr txBox="1"/>
          <p:nvPr/>
        </p:nvSpPr>
        <p:spPr>
          <a:xfrm>
            <a:off x="5105400" y="1292423"/>
            <a:ext cx="2225033" cy="307777"/>
          </a:xfrm>
          <a:prstGeom prst="rect">
            <a:avLst/>
          </a:prstGeom>
          <a:noFill/>
        </p:spPr>
        <p:txBody>
          <a:bodyPr wrap="none" rtlCol="0">
            <a:spAutoFit/>
          </a:bodyPr>
          <a:lstStyle/>
          <a:p>
            <a:r>
              <a:rPr lang="en-US" sz="1400" dirty="0" smtClean="0"/>
              <a:t>Trend (1979-1999) Profile</a:t>
            </a:r>
            <a:endParaRPr lang="en-US" sz="1400" dirty="0"/>
          </a:p>
        </p:txBody>
      </p:sp>
    </p:spTree>
    <p:extLst>
      <p:ext uri="{BB962C8B-B14F-4D97-AF65-F5344CB8AC3E}">
        <p14:creationId xmlns:p14="http://schemas.microsoft.com/office/powerpoint/2010/main" val="28797417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srcRect/>
          <a:stretch>
            <a:fillRect/>
          </a:stretch>
        </p:blipFill>
        <p:spPr bwMode="auto">
          <a:xfrm>
            <a:off x="1447800" y="1371600"/>
            <a:ext cx="6353175" cy="4545013"/>
          </a:xfrm>
          <a:prstGeom prst="rect">
            <a:avLst/>
          </a:prstGeom>
          <a:noFill/>
          <a:ln w="9525">
            <a:noFill/>
            <a:miter lim="800000"/>
            <a:headEnd/>
            <a:tailEnd/>
          </a:ln>
        </p:spPr>
      </p:pic>
      <p:sp>
        <p:nvSpPr>
          <p:cNvPr id="27651" name="Text Box 3"/>
          <p:cNvSpPr txBox="1">
            <a:spLocks noChangeArrowheads="1"/>
          </p:cNvSpPr>
          <p:nvPr/>
        </p:nvSpPr>
        <p:spPr bwMode="auto">
          <a:xfrm>
            <a:off x="1295400" y="381000"/>
            <a:ext cx="6705600" cy="915988"/>
          </a:xfrm>
          <a:prstGeom prst="rect">
            <a:avLst/>
          </a:prstGeom>
          <a:noFill/>
          <a:ln w="9525">
            <a:noFill/>
            <a:miter lim="800000"/>
            <a:headEnd/>
            <a:tailEnd/>
          </a:ln>
        </p:spPr>
        <p:txBody>
          <a:bodyPr>
            <a:spAutoFit/>
          </a:bodyPr>
          <a:lstStyle/>
          <a:p>
            <a:pPr eaLnBrk="1" hangingPunct="1"/>
            <a:r>
              <a:rPr lang="en-US"/>
              <a:t>There is some recent evidence that overall Atlantic hurricane activity may have increased since in the 1950s and 60s in association with increasing sea surface temperatures…</a:t>
            </a:r>
          </a:p>
        </p:txBody>
      </p:sp>
      <p:sp>
        <p:nvSpPr>
          <p:cNvPr id="27652" name="Text Box 4"/>
          <p:cNvSpPr txBox="1">
            <a:spLocks noChangeArrowheads="1"/>
          </p:cNvSpPr>
          <p:nvPr/>
        </p:nvSpPr>
        <p:spPr bwMode="auto">
          <a:xfrm>
            <a:off x="746125" y="6411913"/>
            <a:ext cx="3563938" cy="304800"/>
          </a:xfrm>
          <a:prstGeom prst="rect">
            <a:avLst/>
          </a:prstGeom>
          <a:noFill/>
          <a:ln w="9525">
            <a:noFill/>
            <a:miter lim="800000"/>
            <a:headEnd/>
            <a:tailEnd/>
          </a:ln>
        </p:spPr>
        <p:txBody>
          <a:bodyPr wrap="none">
            <a:spAutoFit/>
          </a:bodyPr>
          <a:lstStyle/>
          <a:p>
            <a:pPr eaLnBrk="1" hangingPunct="1"/>
            <a:r>
              <a:rPr lang="en-US" sz="1400"/>
              <a:t>Source:  Kerry Emanuel, J. Climate (2007).</a:t>
            </a:r>
          </a:p>
        </p:txBody>
      </p:sp>
      <p:sp>
        <p:nvSpPr>
          <p:cNvPr id="27653" name="Text Box 5"/>
          <p:cNvSpPr txBox="1">
            <a:spLocks noChangeArrowheads="1"/>
          </p:cNvSpPr>
          <p:nvPr/>
        </p:nvSpPr>
        <p:spPr bwMode="auto">
          <a:xfrm>
            <a:off x="6232525" y="6002338"/>
            <a:ext cx="2225675" cy="711200"/>
          </a:xfrm>
          <a:prstGeom prst="rect">
            <a:avLst/>
          </a:prstGeom>
          <a:noFill/>
          <a:ln w="9525">
            <a:solidFill>
              <a:schemeClr val="tx1"/>
            </a:solidFill>
            <a:miter lim="800000"/>
            <a:headEnd/>
            <a:tailEnd/>
          </a:ln>
        </p:spPr>
        <p:txBody>
          <a:bodyPr>
            <a:spAutoFit/>
          </a:bodyPr>
          <a:lstStyle/>
          <a:p>
            <a:pPr eaLnBrk="1" hangingPunct="1"/>
            <a:r>
              <a:rPr lang="en-US" sz="1000"/>
              <a:t>PDI is proportional to the time integral of the cube of the surface wind speeds accumulated across all storms over their entire life cycles.</a:t>
            </a:r>
          </a:p>
        </p:txBody>
      </p:sp>
      <p:sp>
        <p:nvSpPr>
          <p:cNvPr id="27654" name="Rectangle 6"/>
          <p:cNvSpPr>
            <a:spLocks noChangeArrowheads="1"/>
          </p:cNvSpPr>
          <p:nvPr/>
        </p:nvSpPr>
        <p:spPr bwMode="auto">
          <a:xfrm>
            <a:off x="0" y="0"/>
            <a:ext cx="914400" cy="990600"/>
          </a:xfrm>
          <a:prstGeom prst="rect">
            <a:avLst/>
          </a:prstGeom>
          <a:solidFill>
            <a:schemeClr val="bg1"/>
          </a:solidFill>
          <a:ln w="9525">
            <a:noFill/>
            <a:miter lim="800000"/>
            <a:headEnd/>
            <a:tailEnd/>
          </a:ln>
        </p:spPr>
        <p:txBody>
          <a:bodyPr wrap="none" anchor="ctr"/>
          <a:lstStyle/>
          <a:p>
            <a:endParaRPr lang="en-US"/>
          </a:p>
        </p:txBody>
      </p:sp>
      <p:sp>
        <p:nvSpPr>
          <p:cNvPr id="27655" name="Rectangle 7"/>
          <p:cNvSpPr>
            <a:spLocks noChangeArrowheads="1"/>
          </p:cNvSpPr>
          <p:nvPr/>
        </p:nvSpPr>
        <p:spPr bwMode="auto">
          <a:xfrm>
            <a:off x="8229600" y="0"/>
            <a:ext cx="914400" cy="990600"/>
          </a:xfrm>
          <a:prstGeom prst="rect">
            <a:avLst/>
          </a:prstGeom>
          <a:solidFill>
            <a:schemeClr val="bg1"/>
          </a:solidFill>
          <a:ln w="9525">
            <a:noFill/>
            <a:miter lim="800000"/>
            <a:headEnd/>
            <a:tailEnd/>
          </a:ln>
        </p:spPr>
        <p:txBody>
          <a:bodyPr wrap="none" anchor="ctr"/>
          <a:lstStyle/>
          <a:p>
            <a:pPr algn="ctr"/>
            <a:endParaRPr lang="en-US"/>
          </a:p>
        </p:txBody>
      </p:sp>
      <p:sp>
        <p:nvSpPr>
          <p:cNvPr id="27656" name="Text Box 9"/>
          <p:cNvSpPr txBox="1">
            <a:spLocks noChangeArrowheads="1"/>
          </p:cNvSpPr>
          <p:nvPr/>
        </p:nvSpPr>
        <p:spPr bwMode="auto">
          <a:xfrm>
            <a:off x="8670925" y="36513"/>
            <a:ext cx="311150" cy="366712"/>
          </a:xfrm>
          <a:prstGeom prst="rect">
            <a:avLst/>
          </a:prstGeom>
          <a:noFill/>
          <a:ln w="9525">
            <a:noFill/>
            <a:miter lim="800000"/>
            <a:headEnd/>
            <a:tailEnd/>
          </a:ln>
        </p:spPr>
        <p:txBody>
          <a:bodyPr wrap="none">
            <a:spAutoFit/>
          </a:bodyPr>
          <a:lstStyle/>
          <a:p>
            <a:fld id="{E10BC4A0-986B-4F0A-87FC-C8CCC0CE24F6}" type="slidenum">
              <a:rPr lang="en-US"/>
              <a:pPr/>
              <a:t>6</a:t>
            </a:fld>
            <a:endParaRPr lang="en-US"/>
          </a:p>
        </p:txBody>
      </p:sp>
      <p:cxnSp>
        <p:nvCxnSpPr>
          <p:cNvPr id="27657" name="Straight Arrow Connector 9"/>
          <p:cNvCxnSpPr>
            <a:cxnSpLocks noChangeShapeType="1"/>
          </p:cNvCxnSpPr>
          <p:nvPr/>
        </p:nvCxnSpPr>
        <p:spPr bwMode="auto">
          <a:xfrm rot="10800000">
            <a:off x="2667000" y="2057400"/>
            <a:ext cx="1524000" cy="1588"/>
          </a:xfrm>
          <a:prstGeom prst="straightConnector1">
            <a:avLst/>
          </a:prstGeom>
          <a:noFill/>
          <a:ln w="9525" algn="ctr">
            <a:solidFill>
              <a:schemeClr val="tx1"/>
            </a:solidFill>
            <a:round/>
            <a:headEnd/>
            <a:tailEnd type="arrow" w="med" len="med"/>
          </a:ln>
        </p:spPr>
      </p:cxnSp>
      <p:sp>
        <p:nvSpPr>
          <p:cNvPr id="27658" name="TextBox 10"/>
          <p:cNvSpPr txBox="1">
            <a:spLocks noChangeArrowheads="1"/>
          </p:cNvSpPr>
          <p:nvPr/>
        </p:nvSpPr>
        <p:spPr bwMode="auto">
          <a:xfrm>
            <a:off x="2667000" y="2057400"/>
            <a:ext cx="1714500" cy="246063"/>
          </a:xfrm>
          <a:prstGeom prst="rect">
            <a:avLst/>
          </a:prstGeom>
          <a:noFill/>
          <a:ln w="9525">
            <a:noFill/>
            <a:miter lim="800000"/>
            <a:headEnd/>
            <a:tailEnd/>
          </a:ln>
        </p:spPr>
        <p:txBody>
          <a:bodyPr wrap="none">
            <a:spAutoFit/>
          </a:bodyPr>
          <a:lstStyle/>
          <a:p>
            <a:r>
              <a:rPr lang="en-US" sz="1000"/>
              <a:t>Increasing data uncertainty</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DE4A9C2-A5E5-495B-9C18-CCAD4B0CDCA6}" type="slidenum">
              <a:rPr lang="en-US" smtClean="0"/>
              <a:pPr>
                <a:defRPr/>
              </a:pPr>
              <a:t>60</a:t>
            </a:fld>
            <a:endParaRPr lang="en-US" dirty="0"/>
          </a:p>
        </p:txBody>
      </p:sp>
      <p:sp>
        <p:nvSpPr>
          <p:cNvPr id="22531" name="TextBox 2"/>
          <p:cNvSpPr txBox="1">
            <a:spLocks noChangeArrowheads="1"/>
          </p:cNvSpPr>
          <p:nvPr/>
        </p:nvSpPr>
        <p:spPr bwMode="auto">
          <a:xfrm>
            <a:off x="685800" y="685801"/>
            <a:ext cx="7543800" cy="3600986"/>
          </a:xfrm>
          <a:prstGeom prst="rect">
            <a:avLst/>
          </a:prstGeom>
          <a:noFill/>
          <a:ln w="9525">
            <a:noFill/>
            <a:miter lim="800000"/>
            <a:headEnd/>
            <a:tailEnd/>
          </a:ln>
        </p:spPr>
        <p:txBody>
          <a:bodyPr wrap="square">
            <a:spAutoFit/>
          </a:bodyPr>
          <a:lstStyle/>
          <a:p>
            <a:pPr algn="ctr"/>
            <a:r>
              <a:rPr lang="en-US" b="1" u="sng" dirty="0" smtClean="0"/>
              <a:t>How have tropical tropospheric and lower stratospheric temperature changed?</a:t>
            </a:r>
          </a:p>
          <a:p>
            <a:endParaRPr lang="en-US" b="1" i="1" u="sng" dirty="0" smtClean="0"/>
          </a:p>
          <a:p>
            <a:r>
              <a:rPr lang="en-US" sz="1600" b="1" i="1" u="sng" dirty="0" smtClean="0"/>
              <a:t>Vertical profile of </a:t>
            </a:r>
            <a:r>
              <a:rPr lang="en-US" sz="1600" b="1" i="1" u="sng" dirty="0" err="1" smtClean="0"/>
              <a:t>tropospheric</a:t>
            </a:r>
            <a:r>
              <a:rPr lang="en-US" sz="1600" b="1" i="1" u="sng" dirty="0" smtClean="0"/>
              <a:t> warming:</a:t>
            </a:r>
          </a:p>
          <a:p>
            <a:endParaRPr lang="en-US" sz="1400" b="1" dirty="0" smtClean="0">
              <a:cs typeface="Times New Roman" pitchFamily="18" charset="0"/>
            </a:endParaRPr>
          </a:p>
          <a:p>
            <a:pPr>
              <a:buFont typeface="Arial" pitchFamily="34" charset="0"/>
              <a:buChar char="•"/>
            </a:pPr>
            <a:r>
              <a:rPr lang="en-US" sz="1400" b="1" dirty="0" smtClean="0">
                <a:cs typeface="Times New Roman" pitchFamily="18" charset="0"/>
              </a:rPr>
              <a:t>  Models and theory predict that the vertical profile of tropical </a:t>
            </a:r>
            <a:r>
              <a:rPr lang="en-US" sz="1400" b="1" dirty="0" err="1" smtClean="0">
                <a:cs typeface="Times New Roman" pitchFamily="18" charset="0"/>
              </a:rPr>
              <a:t>tropospheric</a:t>
            </a:r>
            <a:r>
              <a:rPr lang="en-US" sz="1400" b="1" dirty="0" smtClean="0">
                <a:cs typeface="Times New Roman" pitchFamily="18" charset="0"/>
              </a:rPr>
              <a:t> warming will amplify with height, while </a:t>
            </a:r>
            <a:r>
              <a:rPr lang="en-US" sz="1400" b="1" dirty="0" err="1" smtClean="0">
                <a:cs typeface="Times New Roman" pitchFamily="18" charset="0"/>
              </a:rPr>
              <a:t>radiosonde</a:t>
            </a:r>
            <a:r>
              <a:rPr lang="en-US" sz="1400" b="1" dirty="0" smtClean="0">
                <a:cs typeface="Times New Roman" pitchFamily="18" charset="0"/>
              </a:rPr>
              <a:t>-based and some satellite-based observations suggest that the troposphere has warmed uniformly with height.  A uniform warming with height would be ‘de-stabilizing’, and would imply greater  future hurricane activity increases than currently projected.  Modeling studies and critical reanalysis of observations (e.g., using winds to infer temperature trends) suggest that the observed of ‘destabilization’ of tropical temperatures from </a:t>
            </a:r>
            <a:r>
              <a:rPr lang="en-US" sz="1400" b="1" dirty="0" err="1" smtClean="0">
                <a:cs typeface="Times New Roman" pitchFamily="18" charset="0"/>
              </a:rPr>
              <a:t>radiosondes</a:t>
            </a:r>
            <a:r>
              <a:rPr lang="en-US" sz="1400" b="1" dirty="0" smtClean="0">
                <a:cs typeface="Times New Roman" pitchFamily="18" charset="0"/>
              </a:rPr>
              <a:t> and satellites are likely unreliable.</a:t>
            </a:r>
          </a:p>
          <a:p>
            <a:pPr>
              <a:buFont typeface="Arial" pitchFamily="34" charset="0"/>
              <a:buChar char="•"/>
            </a:pPr>
            <a:endParaRPr lang="en-US" sz="1400" b="1" dirty="0" smtClean="0">
              <a:cs typeface="Times New Roman" pitchFamily="18" charset="0"/>
            </a:endParaRPr>
          </a:p>
          <a:p>
            <a:endParaRPr lang="en-US" dirty="0"/>
          </a:p>
        </p:txBody>
      </p:sp>
      <p:pic>
        <p:nvPicPr>
          <p:cNvPr id="5" name="Picture 2" descr="C:\Documents and Settings\tk\Desktop\ngeo208-f3.jpg"/>
          <p:cNvPicPr>
            <a:picLocks noChangeAspect="1" noChangeArrowheads="1"/>
          </p:cNvPicPr>
          <p:nvPr/>
        </p:nvPicPr>
        <p:blipFill>
          <a:blip r:embed="rId2" cstate="print"/>
          <a:srcRect l="34399" r="33217" b="56410"/>
          <a:stretch>
            <a:fillRect/>
          </a:stretch>
        </p:blipFill>
        <p:spPr bwMode="auto">
          <a:xfrm>
            <a:off x="6629400" y="3932858"/>
            <a:ext cx="2536292" cy="2315542"/>
          </a:xfrm>
          <a:prstGeom prst="rect">
            <a:avLst/>
          </a:prstGeom>
          <a:noFill/>
        </p:spPr>
      </p:pic>
      <p:pic>
        <p:nvPicPr>
          <p:cNvPr id="6" name="Picture 2" descr="C:\Documents and Settings\tk\Desktop\309_1551_F3.jpeg"/>
          <p:cNvPicPr>
            <a:picLocks noChangeAspect="1" noChangeArrowheads="1"/>
          </p:cNvPicPr>
          <p:nvPr/>
        </p:nvPicPr>
        <p:blipFill>
          <a:blip r:embed="rId3" cstate="print"/>
          <a:srcRect b="29634"/>
          <a:stretch>
            <a:fillRect/>
          </a:stretch>
        </p:blipFill>
        <p:spPr bwMode="auto">
          <a:xfrm>
            <a:off x="381000" y="4333779"/>
            <a:ext cx="4023360" cy="2143221"/>
          </a:xfrm>
          <a:prstGeom prst="rect">
            <a:avLst/>
          </a:prstGeom>
          <a:noFill/>
        </p:spPr>
      </p:pic>
      <p:sp>
        <p:nvSpPr>
          <p:cNvPr id="7" name="TextBox 6"/>
          <p:cNvSpPr txBox="1"/>
          <p:nvPr/>
        </p:nvSpPr>
        <p:spPr>
          <a:xfrm>
            <a:off x="533400" y="3962400"/>
            <a:ext cx="1676400" cy="430887"/>
          </a:xfrm>
          <a:prstGeom prst="rect">
            <a:avLst/>
          </a:prstGeom>
          <a:noFill/>
        </p:spPr>
        <p:txBody>
          <a:bodyPr wrap="square" rtlCol="0">
            <a:spAutoFit/>
          </a:bodyPr>
          <a:lstStyle/>
          <a:p>
            <a:r>
              <a:rPr lang="en-US" sz="1100" b="1" dirty="0" err="1" smtClean="0"/>
              <a:t>Interannual</a:t>
            </a:r>
            <a:r>
              <a:rPr lang="en-US" sz="1100" b="1" dirty="0" smtClean="0"/>
              <a:t> Variability vertical profile</a:t>
            </a:r>
            <a:endParaRPr lang="en-US" sz="1100" b="1" dirty="0"/>
          </a:p>
        </p:txBody>
      </p:sp>
      <p:sp>
        <p:nvSpPr>
          <p:cNvPr id="8" name="TextBox 7"/>
          <p:cNvSpPr txBox="1"/>
          <p:nvPr/>
        </p:nvSpPr>
        <p:spPr>
          <a:xfrm>
            <a:off x="2743200" y="3962400"/>
            <a:ext cx="1676400" cy="430887"/>
          </a:xfrm>
          <a:prstGeom prst="rect">
            <a:avLst/>
          </a:prstGeom>
          <a:noFill/>
        </p:spPr>
        <p:txBody>
          <a:bodyPr wrap="square" rtlCol="0">
            <a:spAutoFit/>
          </a:bodyPr>
          <a:lstStyle/>
          <a:p>
            <a:r>
              <a:rPr lang="en-US" sz="1100" b="1" dirty="0" smtClean="0"/>
              <a:t>Trend (1979-1999) vertical profile</a:t>
            </a:r>
            <a:endParaRPr lang="en-US" sz="1100" b="1" dirty="0"/>
          </a:p>
        </p:txBody>
      </p:sp>
      <p:pic>
        <p:nvPicPr>
          <p:cNvPr id="9" name="Picture 2" descr="C:\Documents and Settings\tk\Desktop\ngeo208-f3.jpg"/>
          <p:cNvPicPr>
            <a:picLocks noChangeAspect="1" noChangeArrowheads="1"/>
          </p:cNvPicPr>
          <p:nvPr/>
        </p:nvPicPr>
        <p:blipFill>
          <a:blip r:embed="rId2" cstate="print"/>
          <a:srcRect l="2015" r="69199" b="56410"/>
          <a:stretch>
            <a:fillRect/>
          </a:stretch>
        </p:blipFill>
        <p:spPr bwMode="auto">
          <a:xfrm>
            <a:off x="4648200" y="3932858"/>
            <a:ext cx="2254499" cy="2315542"/>
          </a:xfrm>
          <a:prstGeom prst="rect">
            <a:avLst/>
          </a:prstGeom>
          <a:noFill/>
        </p:spPr>
      </p:pic>
      <p:sp>
        <p:nvSpPr>
          <p:cNvPr id="11" name="Rectangle 10"/>
          <p:cNvSpPr/>
          <p:nvPr/>
        </p:nvSpPr>
        <p:spPr>
          <a:xfrm>
            <a:off x="7162800" y="3810000"/>
            <a:ext cx="1600200" cy="430887"/>
          </a:xfrm>
          <a:prstGeom prst="rect">
            <a:avLst/>
          </a:prstGeom>
          <a:solidFill>
            <a:schemeClr val="bg1"/>
          </a:solidFill>
        </p:spPr>
        <p:txBody>
          <a:bodyPr wrap="square">
            <a:spAutoFit/>
          </a:bodyPr>
          <a:lstStyle/>
          <a:p>
            <a:r>
              <a:rPr lang="en-US" sz="1100" b="1" dirty="0" smtClean="0"/>
              <a:t>Trend (1970-2005) from climate models</a:t>
            </a:r>
            <a:endParaRPr lang="en-US" sz="1100" b="1" dirty="0"/>
          </a:p>
        </p:txBody>
      </p:sp>
      <p:cxnSp>
        <p:nvCxnSpPr>
          <p:cNvPr id="13" name="Straight Arrow Connector 12"/>
          <p:cNvCxnSpPr/>
          <p:nvPr/>
        </p:nvCxnSpPr>
        <p:spPr bwMode="auto">
          <a:xfrm flipV="1">
            <a:off x="2590800" y="5105400"/>
            <a:ext cx="457200" cy="1295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4" name="Straight Arrow Connector 13"/>
          <p:cNvCxnSpPr/>
          <p:nvPr/>
        </p:nvCxnSpPr>
        <p:spPr bwMode="auto">
          <a:xfrm flipH="1" flipV="1">
            <a:off x="3733800" y="5334000"/>
            <a:ext cx="228600" cy="1143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8" name="TextBox 17"/>
          <p:cNvSpPr txBox="1"/>
          <p:nvPr/>
        </p:nvSpPr>
        <p:spPr>
          <a:xfrm>
            <a:off x="2057400" y="6383179"/>
            <a:ext cx="987771" cy="246221"/>
          </a:xfrm>
          <a:prstGeom prst="rect">
            <a:avLst/>
          </a:prstGeom>
          <a:noFill/>
        </p:spPr>
        <p:txBody>
          <a:bodyPr wrap="none" rtlCol="0">
            <a:spAutoFit/>
          </a:bodyPr>
          <a:lstStyle/>
          <a:p>
            <a:r>
              <a:rPr lang="en-US" sz="1000" b="1" dirty="0" err="1" smtClean="0"/>
              <a:t>Radiosondes</a:t>
            </a:r>
            <a:endParaRPr lang="en-US" sz="1000" b="1" dirty="0"/>
          </a:p>
        </p:txBody>
      </p:sp>
      <p:sp>
        <p:nvSpPr>
          <p:cNvPr id="19" name="TextBox 18"/>
          <p:cNvSpPr txBox="1"/>
          <p:nvPr/>
        </p:nvSpPr>
        <p:spPr>
          <a:xfrm>
            <a:off x="3657600" y="6400800"/>
            <a:ext cx="1314784" cy="246221"/>
          </a:xfrm>
          <a:prstGeom prst="rect">
            <a:avLst/>
          </a:prstGeom>
          <a:noFill/>
        </p:spPr>
        <p:txBody>
          <a:bodyPr wrap="none" rtlCol="0">
            <a:spAutoFit/>
          </a:bodyPr>
          <a:lstStyle/>
          <a:p>
            <a:r>
              <a:rPr lang="en-US" sz="1000" b="1" dirty="0" smtClean="0"/>
              <a:t>Models and theory</a:t>
            </a:r>
            <a:endParaRPr lang="en-US" sz="1000" b="1" dirty="0"/>
          </a:p>
        </p:txBody>
      </p:sp>
      <p:cxnSp>
        <p:nvCxnSpPr>
          <p:cNvPr id="20" name="Straight Arrow Connector 19"/>
          <p:cNvCxnSpPr/>
          <p:nvPr/>
        </p:nvCxnSpPr>
        <p:spPr bwMode="auto">
          <a:xfrm flipV="1">
            <a:off x="838200" y="5334000"/>
            <a:ext cx="533400" cy="1066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3" name="Rectangle 22"/>
          <p:cNvSpPr/>
          <p:nvPr/>
        </p:nvSpPr>
        <p:spPr>
          <a:xfrm>
            <a:off x="381000" y="6400800"/>
            <a:ext cx="1371600" cy="400110"/>
          </a:xfrm>
          <a:prstGeom prst="rect">
            <a:avLst/>
          </a:prstGeom>
        </p:spPr>
        <p:txBody>
          <a:bodyPr wrap="square">
            <a:spAutoFit/>
          </a:bodyPr>
          <a:lstStyle/>
          <a:p>
            <a:r>
              <a:rPr lang="en-US" sz="1000" b="1" dirty="0" err="1" smtClean="0"/>
              <a:t>Radiosondes</a:t>
            </a:r>
            <a:r>
              <a:rPr lang="en-US" sz="1000" b="1" dirty="0" smtClean="0"/>
              <a:t>, models and theory</a:t>
            </a:r>
            <a:endParaRPr lang="en-US" sz="1000" b="1" dirty="0"/>
          </a:p>
        </p:txBody>
      </p:sp>
      <p:sp>
        <p:nvSpPr>
          <p:cNvPr id="24" name="TextBox 23"/>
          <p:cNvSpPr txBox="1"/>
          <p:nvPr/>
        </p:nvSpPr>
        <p:spPr>
          <a:xfrm>
            <a:off x="3505200" y="6611779"/>
            <a:ext cx="5029200" cy="246221"/>
          </a:xfrm>
          <a:prstGeom prst="rect">
            <a:avLst/>
          </a:prstGeom>
          <a:noFill/>
        </p:spPr>
        <p:txBody>
          <a:bodyPr wrap="square" rtlCol="0">
            <a:spAutoFit/>
          </a:bodyPr>
          <a:lstStyle/>
          <a:p>
            <a:r>
              <a:rPr lang="en-US" sz="1000" dirty="0" smtClean="0"/>
              <a:t>Sources:  </a:t>
            </a:r>
            <a:r>
              <a:rPr lang="en-US" sz="1000" dirty="0" err="1" smtClean="0"/>
              <a:t>Santer</a:t>
            </a:r>
            <a:r>
              <a:rPr lang="en-US" sz="1000" dirty="0" smtClean="0"/>
              <a:t> et al. </a:t>
            </a:r>
            <a:r>
              <a:rPr lang="en-US" sz="1000" i="1" dirty="0" smtClean="0"/>
              <a:t>Science</a:t>
            </a:r>
            <a:r>
              <a:rPr lang="en-US" sz="1000" dirty="0" smtClean="0"/>
              <a:t> 2005; Allen and Sherwood, </a:t>
            </a:r>
            <a:r>
              <a:rPr lang="en-US" sz="1000" i="1" dirty="0" smtClean="0"/>
              <a:t>Nature </a:t>
            </a:r>
            <a:r>
              <a:rPr lang="en-US" sz="1000" i="1" dirty="0" err="1" smtClean="0"/>
              <a:t>Geoscience</a:t>
            </a:r>
            <a:r>
              <a:rPr lang="en-US" sz="1000" dirty="0" smtClean="0"/>
              <a:t>, 2008</a:t>
            </a:r>
            <a:endParaRPr lang="en-US" sz="1000" dirty="0"/>
          </a:p>
        </p:txBody>
      </p:sp>
      <p:pic>
        <p:nvPicPr>
          <p:cNvPr id="21" name="Picture 2" descr="C:\Documents and Settings\tk\Desktop\ngeo208-f3.jpg"/>
          <p:cNvPicPr>
            <a:picLocks noChangeAspect="1" noChangeArrowheads="1"/>
          </p:cNvPicPr>
          <p:nvPr/>
        </p:nvPicPr>
        <p:blipFill>
          <a:blip r:embed="rId2" cstate="print"/>
          <a:srcRect l="2015" r="69199" b="56410"/>
          <a:stretch>
            <a:fillRect/>
          </a:stretch>
        </p:blipFill>
        <p:spPr bwMode="auto">
          <a:xfrm>
            <a:off x="4800600" y="3932858"/>
            <a:ext cx="2254499" cy="2315542"/>
          </a:xfrm>
          <a:prstGeom prst="rect">
            <a:avLst/>
          </a:prstGeom>
          <a:noFill/>
        </p:spPr>
      </p:pic>
      <p:sp>
        <p:nvSpPr>
          <p:cNvPr id="10" name="TextBox 9"/>
          <p:cNvSpPr txBox="1"/>
          <p:nvPr/>
        </p:nvSpPr>
        <p:spPr>
          <a:xfrm>
            <a:off x="4876800" y="3810000"/>
            <a:ext cx="2209800" cy="430887"/>
          </a:xfrm>
          <a:prstGeom prst="rect">
            <a:avLst/>
          </a:prstGeom>
          <a:solidFill>
            <a:schemeClr val="bg1"/>
          </a:solidFill>
        </p:spPr>
        <p:txBody>
          <a:bodyPr wrap="square" rtlCol="0">
            <a:spAutoFit/>
          </a:bodyPr>
          <a:lstStyle/>
          <a:p>
            <a:r>
              <a:rPr lang="en-US" sz="1100" b="1" dirty="0" smtClean="0"/>
              <a:t>Trend (1970-2005) derived from </a:t>
            </a:r>
            <a:r>
              <a:rPr lang="en-US" sz="1100" b="1" dirty="0" err="1" smtClean="0"/>
              <a:t>Radiosonde</a:t>
            </a:r>
            <a:r>
              <a:rPr lang="en-US" sz="1100" b="1" dirty="0" smtClean="0"/>
              <a:t> winds</a:t>
            </a:r>
            <a:endParaRPr lang="en-US" sz="1100" b="1" dirty="0"/>
          </a:p>
        </p:txBody>
      </p:sp>
      <p:pic>
        <p:nvPicPr>
          <p:cNvPr id="3074" name="Picture 2" descr="C:\Documents and Settings\tk\Desktop\ngeo208-f3.jpg"/>
          <p:cNvPicPr>
            <a:picLocks noChangeAspect="1" noChangeArrowheads="1"/>
          </p:cNvPicPr>
          <p:nvPr/>
        </p:nvPicPr>
        <p:blipFill>
          <a:blip r:embed="rId2" cstate="print"/>
          <a:srcRect l="17333" t="89443" r="10319" b="-1754"/>
          <a:stretch>
            <a:fillRect/>
          </a:stretch>
        </p:blipFill>
        <p:spPr bwMode="auto">
          <a:xfrm>
            <a:off x="5486400" y="6182768"/>
            <a:ext cx="3209552" cy="370432"/>
          </a:xfrm>
          <a:prstGeom prst="rect">
            <a:avLst/>
          </a:prstGeom>
          <a:noFill/>
        </p:spPr>
      </p:pic>
    </p:spTree>
    <p:extLst>
      <p:ext uri="{BB962C8B-B14F-4D97-AF65-F5344CB8AC3E}">
        <p14:creationId xmlns:p14="http://schemas.microsoft.com/office/powerpoint/2010/main" val="368184163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N:\DC_RoundTable\Fig5.png"/>
          <p:cNvPicPr>
            <a:picLocks noChangeAspect="1" noChangeArrowheads="1"/>
          </p:cNvPicPr>
          <p:nvPr/>
        </p:nvPicPr>
        <p:blipFill>
          <a:blip r:embed="rId2" cstate="print"/>
          <a:srcRect t="38085"/>
          <a:stretch>
            <a:fillRect/>
          </a:stretch>
        </p:blipFill>
        <p:spPr bwMode="auto">
          <a:xfrm>
            <a:off x="4419600" y="1524000"/>
            <a:ext cx="4263009" cy="4583430"/>
          </a:xfrm>
          <a:prstGeom prst="rect">
            <a:avLst/>
          </a:prstGeom>
          <a:noFill/>
        </p:spPr>
      </p:pic>
      <p:sp>
        <p:nvSpPr>
          <p:cNvPr id="130051" name="Text Box 3"/>
          <p:cNvSpPr txBox="1">
            <a:spLocks noChangeArrowheads="1"/>
          </p:cNvSpPr>
          <p:nvPr/>
        </p:nvSpPr>
        <p:spPr bwMode="auto">
          <a:xfrm>
            <a:off x="4038600" y="6553200"/>
            <a:ext cx="4265270" cy="308419"/>
          </a:xfrm>
          <a:prstGeom prst="rect">
            <a:avLst/>
          </a:prstGeom>
          <a:noFill/>
          <a:ln w="9525">
            <a:noFill/>
            <a:miter lim="800000"/>
            <a:headEnd/>
            <a:tailEnd/>
          </a:ln>
          <a:effectLst/>
        </p:spPr>
        <p:txBody>
          <a:bodyPr wrap="none" lIns="92075" tIns="46038" rIns="92075" bIns="46038">
            <a:spAutoFit/>
          </a:bodyPr>
          <a:lstStyle/>
          <a:p>
            <a:pPr>
              <a:buFont typeface="Wingdings" pitchFamily="2" charset="2"/>
              <a:buNone/>
            </a:pPr>
            <a:r>
              <a:rPr lang="en-US" sz="1400" dirty="0">
                <a:solidFill>
                  <a:srgbClr val="003399"/>
                </a:solidFill>
              </a:rPr>
              <a:t>Source:  </a:t>
            </a:r>
            <a:r>
              <a:rPr lang="en-US" sz="1400" dirty="0" err="1">
                <a:solidFill>
                  <a:srgbClr val="003399"/>
                </a:solidFill>
              </a:rPr>
              <a:t>Shen</a:t>
            </a:r>
            <a:r>
              <a:rPr lang="en-US" sz="1400" dirty="0">
                <a:solidFill>
                  <a:srgbClr val="003399"/>
                </a:solidFill>
              </a:rPr>
              <a:t>, </a:t>
            </a:r>
            <a:r>
              <a:rPr lang="en-US" sz="1400" dirty="0" err="1">
                <a:solidFill>
                  <a:srgbClr val="003399"/>
                </a:solidFill>
              </a:rPr>
              <a:t>Tuleya</a:t>
            </a:r>
            <a:r>
              <a:rPr lang="en-US" sz="1400" dirty="0">
                <a:solidFill>
                  <a:srgbClr val="003399"/>
                </a:solidFill>
              </a:rPr>
              <a:t>, and </a:t>
            </a:r>
            <a:r>
              <a:rPr lang="en-US" sz="1400" dirty="0" err="1" smtClean="0">
                <a:solidFill>
                  <a:srgbClr val="003399"/>
                </a:solidFill>
              </a:rPr>
              <a:t>Ginis</a:t>
            </a:r>
            <a:r>
              <a:rPr lang="en-US" sz="1400" dirty="0" smtClean="0">
                <a:solidFill>
                  <a:srgbClr val="003399"/>
                </a:solidFill>
              </a:rPr>
              <a:t>; J. Climate </a:t>
            </a:r>
            <a:r>
              <a:rPr lang="en-US" sz="1400" dirty="0">
                <a:solidFill>
                  <a:srgbClr val="003399"/>
                </a:solidFill>
              </a:rPr>
              <a:t>(2000)</a:t>
            </a:r>
          </a:p>
        </p:txBody>
      </p:sp>
      <p:pic>
        <p:nvPicPr>
          <p:cNvPr id="4" name="Picture 2" descr="N:\DC_RoundTable\Fig4.png"/>
          <p:cNvPicPr>
            <a:picLocks noChangeAspect="1" noChangeArrowheads="1"/>
          </p:cNvPicPr>
          <p:nvPr/>
        </p:nvPicPr>
        <p:blipFill>
          <a:blip r:embed="rId3" cstate="print"/>
          <a:srcRect l="53819"/>
          <a:stretch>
            <a:fillRect/>
          </a:stretch>
        </p:blipFill>
        <p:spPr bwMode="auto">
          <a:xfrm>
            <a:off x="685800" y="1638490"/>
            <a:ext cx="2985777" cy="4305110"/>
          </a:xfrm>
          <a:prstGeom prst="rect">
            <a:avLst/>
          </a:prstGeom>
          <a:noFill/>
        </p:spPr>
      </p:pic>
      <p:sp>
        <p:nvSpPr>
          <p:cNvPr id="5" name="TextBox 4"/>
          <p:cNvSpPr txBox="1"/>
          <p:nvPr/>
        </p:nvSpPr>
        <p:spPr>
          <a:xfrm>
            <a:off x="1447801" y="685800"/>
            <a:ext cx="6477000" cy="646331"/>
          </a:xfrm>
          <a:prstGeom prst="rect">
            <a:avLst/>
          </a:prstGeom>
          <a:noFill/>
        </p:spPr>
        <p:txBody>
          <a:bodyPr wrap="square" rtlCol="0">
            <a:spAutoFit/>
          </a:bodyPr>
          <a:lstStyle/>
          <a:p>
            <a:r>
              <a:rPr lang="en-US" dirty="0" err="1" smtClean="0"/>
              <a:t>Tropospheric</a:t>
            </a:r>
            <a:r>
              <a:rPr lang="en-US" dirty="0" smtClean="0"/>
              <a:t> temperature profile has an important influence simulated intensities in the GFDL hurricane model</a:t>
            </a:r>
            <a:endParaRPr lang="en-US" dirty="0"/>
          </a:p>
        </p:txBody>
      </p:sp>
    </p:spTree>
    <p:extLst>
      <p:ext uri="{BB962C8B-B14F-4D97-AF65-F5344CB8AC3E}">
        <p14:creationId xmlns:p14="http://schemas.microsoft.com/office/powerpoint/2010/main" val="51029321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0" y="0"/>
            <a:ext cx="914400" cy="990600"/>
          </a:xfrm>
          <a:prstGeom prst="rect">
            <a:avLst/>
          </a:prstGeom>
          <a:solidFill>
            <a:schemeClr val="bg1"/>
          </a:solidFill>
          <a:ln w="9525">
            <a:noFill/>
            <a:miter lim="800000"/>
            <a:headEnd/>
            <a:tailEnd/>
          </a:ln>
        </p:spPr>
        <p:txBody>
          <a:bodyPr wrap="none" anchor="ctr"/>
          <a:lstStyle/>
          <a:p>
            <a:endParaRPr lang="en-US"/>
          </a:p>
        </p:txBody>
      </p:sp>
      <p:sp>
        <p:nvSpPr>
          <p:cNvPr id="84995" name="Rectangle 3"/>
          <p:cNvSpPr>
            <a:spLocks noChangeArrowheads="1"/>
          </p:cNvSpPr>
          <p:nvPr/>
        </p:nvSpPr>
        <p:spPr bwMode="auto">
          <a:xfrm>
            <a:off x="8229600" y="0"/>
            <a:ext cx="914400" cy="990600"/>
          </a:xfrm>
          <a:prstGeom prst="rect">
            <a:avLst/>
          </a:prstGeom>
          <a:solidFill>
            <a:schemeClr val="bg1"/>
          </a:solidFill>
          <a:ln w="9525">
            <a:noFill/>
            <a:miter lim="800000"/>
            <a:headEnd/>
            <a:tailEnd/>
          </a:ln>
        </p:spPr>
        <p:txBody>
          <a:bodyPr wrap="none" anchor="ctr"/>
          <a:lstStyle/>
          <a:p>
            <a:pPr algn="ctr"/>
            <a:endParaRPr lang="en-US"/>
          </a:p>
        </p:txBody>
      </p:sp>
      <p:sp>
        <p:nvSpPr>
          <p:cNvPr id="84996" name="Text Box 4"/>
          <p:cNvSpPr txBox="1">
            <a:spLocks noChangeArrowheads="1"/>
          </p:cNvSpPr>
          <p:nvPr/>
        </p:nvSpPr>
        <p:spPr bwMode="auto">
          <a:xfrm>
            <a:off x="8670925" y="90488"/>
            <a:ext cx="311150" cy="366712"/>
          </a:xfrm>
          <a:prstGeom prst="rect">
            <a:avLst/>
          </a:prstGeom>
          <a:noFill/>
          <a:ln w="9525">
            <a:noFill/>
            <a:miter lim="800000"/>
            <a:headEnd/>
            <a:tailEnd/>
          </a:ln>
        </p:spPr>
        <p:txBody>
          <a:bodyPr wrap="none">
            <a:spAutoFit/>
          </a:bodyPr>
          <a:lstStyle/>
          <a:p>
            <a:fld id="{5C0B15C2-B5D4-45ED-AC94-9CEB0CA566CA}" type="slidenum">
              <a:rPr lang="en-US"/>
              <a:pPr/>
              <a:t>62</a:t>
            </a:fld>
            <a:endParaRPr lang="en-US"/>
          </a:p>
        </p:txBody>
      </p:sp>
      <p:sp>
        <p:nvSpPr>
          <p:cNvPr id="84997" name="Text Box 5"/>
          <p:cNvSpPr txBox="1">
            <a:spLocks noChangeArrowheads="1"/>
          </p:cNvSpPr>
          <p:nvPr/>
        </p:nvSpPr>
        <p:spPr bwMode="auto">
          <a:xfrm>
            <a:off x="6689725" y="6248400"/>
            <a:ext cx="2076450" cy="457200"/>
          </a:xfrm>
          <a:prstGeom prst="rect">
            <a:avLst/>
          </a:prstGeom>
          <a:noFill/>
          <a:ln w="9525">
            <a:noFill/>
            <a:miter lim="800000"/>
            <a:headEnd/>
            <a:tailEnd/>
          </a:ln>
        </p:spPr>
        <p:txBody>
          <a:bodyPr wrap="none">
            <a:spAutoFit/>
          </a:bodyPr>
          <a:lstStyle/>
          <a:p>
            <a:r>
              <a:rPr lang="en-US" sz="1200"/>
              <a:t>Source:</a:t>
            </a:r>
          </a:p>
          <a:p>
            <a:r>
              <a:rPr lang="en-US" sz="1200"/>
              <a:t>Vecchi et al. </a:t>
            </a:r>
            <a:r>
              <a:rPr lang="en-US" sz="1200" i="1"/>
              <a:t>Science</a:t>
            </a:r>
            <a:r>
              <a:rPr lang="en-US" sz="1200"/>
              <a:t> (2008)</a:t>
            </a:r>
          </a:p>
        </p:txBody>
      </p:sp>
      <p:sp>
        <p:nvSpPr>
          <p:cNvPr id="84998" name="Text Box 6"/>
          <p:cNvSpPr txBox="1">
            <a:spLocks noChangeArrowheads="1"/>
          </p:cNvSpPr>
          <p:nvPr/>
        </p:nvSpPr>
        <p:spPr bwMode="auto">
          <a:xfrm>
            <a:off x="6172200" y="1382713"/>
            <a:ext cx="2667000" cy="1600200"/>
          </a:xfrm>
          <a:prstGeom prst="rect">
            <a:avLst/>
          </a:prstGeom>
          <a:noFill/>
          <a:ln w="9525">
            <a:noFill/>
            <a:miter lim="800000"/>
            <a:headEnd/>
            <a:tailEnd/>
          </a:ln>
        </p:spPr>
        <p:txBody>
          <a:bodyPr>
            <a:spAutoFit/>
          </a:bodyPr>
          <a:lstStyle/>
          <a:p>
            <a:r>
              <a:rPr lang="en-US" sz="1400" b="1" dirty="0"/>
              <a:t>Projection 1:  Absolute SST</a:t>
            </a:r>
          </a:p>
          <a:p>
            <a:endParaRPr lang="en-US" sz="1400" dirty="0"/>
          </a:p>
          <a:p>
            <a:pPr>
              <a:buFont typeface="Arial" charset="0"/>
              <a:buChar char="•"/>
            </a:pPr>
            <a:r>
              <a:rPr lang="en-US" sz="1400" dirty="0"/>
              <a:t>  ~300% projected increase in </a:t>
            </a:r>
          </a:p>
          <a:p>
            <a:r>
              <a:rPr lang="en-US" sz="1400" dirty="0"/>
              <a:t>          Power Dissipation</a:t>
            </a:r>
          </a:p>
          <a:p>
            <a:pPr>
              <a:buFont typeface="Arial" charset="0"/>
              <a:buChar char="•"/>
            </a:pPr>
            <a:endParaRPr lang="en-US" sz="1400" dirty="0"/>
          </a:p>
          <a:p>
            <a:pPr>
              <a:buFont typeface="Arial" charset="0"/>
              <a:buChar char="•"/>
            </a:pPr>
            <a:r>
              <a:rPr lang="en-US" sz="1400" dirty="0"/>
              <a:t>    Indirect attribution:  </a:t>
            </a:r>
          </a:p>
          <a:p>
            <a:r>
              <a:rPr lang="en-US" sz="1400" dirty="0"/>
              <a:t>     CO2 </a:t>
            </a:r>
            <a:r>
              <a:rPr lang="en-US" sz="1400" dirty="0">
                <a:sym typeface="Wingdings" pitchFamily="2" charset="2"/>
              </a:rPr>
              <a:t> SST  Hurricanes</a:t>
            </a:r>
            <a:endParaRPr lang="en-US" sz="1400" dirty="0"/>
          </a:p>
        </p:txBody>
      </p:sp>
      <p:sp>
        <p:nvSpPr>
          <p:cNvPr id="84999" name="Text Box 7"/>
          <p:cNvSpPr txBox="1">
            <a:spLocks noChangeArrowheads="1"/>
          </p:cNvSpPr>
          <p:nvPr/>
        </p:nvSpPr>
        <p:spPr bwMode="auto">
          <a:xfrm>
            <a:off x="6172200" y="4038600"/>
            <a:ext cx="2454275" cy="2200602"/>
          </a:xfrm>
          <a:prstGeom prst="rect">
            <a:avLst/>
          </a:prstGeom>
          <a:noFill/>
          <a:ln w="9525">
            <a:noFill/>
            <a:miter lim="800000"/>
            <a:headEnd/>
            <a:tailEnd/>
          </a:ln>
        </p:spPr>
        <p:txBody>
          <a:bodyPr>
            <a:spAutoFit/>
          </a:bodyPr>
          <a:lstStyle/>
          <a:p>
            <a:r>
              <a:rPr lang="en-US" sz="1400" b="1" dirty="0"/>
              <a:t>Projection 2:  Relative SST</a:t>
            </a:r>
          </a:p>
          <a:p>
            <a:endParaRPr lang="en-US" sz="1400" dirty="0"/>
          </a:p>
          <a:p>
            <a:pPr>
              <a:buFont typeface="Arial" charset="0"/>
              <a:buChar char="•"/>
            </a:pPr>
            <a:r>
              <a:rPr lang="en-US" sz="1400" dirty="0"/>
              <a:t>  Projected change:   </a:t>
            </a:r>
          </a:p>
          <a:p>
            <a:r>
              <a:rPr lang="en-US" sz="1400" dirty="0"/>
              <a:t>    sign uncertain, +/- 80%   </a:t>
            </a:r>
          </a:p>
          <a:p>
            <a:pPr>
              <a:buFont typeface="Arial" charset="0"/>
              <a:buChar char="•"/>
            </a:pPr>
            <a:endParaRPr lang="en-US" sz="1400" dirty="0"/>
          </a:p>
          <a:p>
            <a:pPr>
              <a:buFont typeface="Arial" charset="0"/>
              <a:buChar char="•"/>
            </a:pPr>
            <a:r>
              <a:rPr lang="en-US" sz="1400" dirty="0"/>
              <a:t>  No </a:t>
            </a:r>
            <a:r>
              <a:rPr lang="en-US" sz="1400" dirty="0" smtClean="0"/>
              <a:t>Attribution</a:t>
            </a:r>
          </a:p>
          <a:p>
            <a:pPr>
              <a:buFont typeface="Arial" charset="0"/>
              <a:buChar char="•"/>
            </a:pPr>
            <a:endParaRPr lang="en-US" sz="1400" dirty="0" smtClean="0"/>
          </a:p>
          <a:p>
            <a:pPr>
              <a:buFont typeface="Arial" charset="0"/>
              <a:buChar char="•"/>
            </a:pPr>
            <a:r>
              <a:rPr lang="en-US" sz="1400" dirty="0" smtClean="0"/>
              <a:t>  </a:t>
            </a:r>
            <a:r>
              <a:rPr lang="en-US" sz="1400" u="sng" dirty="0" smtClean="0"/>
              <a:t>Damage potential:  +28%  </a:t>
            </a:r>
            <a:r>
              <a:rPr lang="en-US" sz="1100" dirty="0" smtClean="0"/>
              <a:t>(from Bender et al. Science paper)</a:t>
            </a:r>
            <a:endParaRPr lang="en-US" sz="1400" dirty="0"/>
          </a:p>
          <a:p>
            <a:endParaRPr lang="en-US" sz="1400" dirty="0"/>
          </a:p>
        </p:txBody>
      </p:sp>
      <p:sp>
        <p:nvSpPr>
          <p:cNvPr id="85000" name="Text Box 8"/>
          <p:cNvSpPr txBox="1">
            <a:spLocks noChangeArrowheads="1"/>
          </p:cNvSpPr>
          <p:nvPr/>
        </p:nvSpPr>
        <p:spPr bwMode="auto">
          <a:xfrm>
            <a:off x="501650" y="76200"/>
            <a:ext cx="7118350" cy="641350"/>
          </a:xfrm>
          <a:prstGeom prst="rect">
            <a:avLst/>
          </a:prstGeom>
          <a:solidFill>
            <a:schemeClr val="bg1"/>
          </a:solidFill>
          <a:ln w="9525">
            <a:noFill/>
            <a:miter lim="800000"/>
            <a:headEnd/>
            <a:tailEnd/>
          </a:ln>
        </p:spPr>
        <p:txBody>
          <a:bodyPr>
            <a:spAutoFit/>
          </a:bodyPr>
          <a:lstStyle/>
          <a:p>
            <a:pPr algn="ctr"/>
            <a:r>
              <a:rPr lang="en-US" b="1" dirty="0"/>
              <a:t>Statistical projections of 21</a:t>
            </a:r>
            <a:r>
              <a:rPr lang="en-US" b="1" baseline="30000" dirty="0"/>
              <a:t>st</a:t>
            </a:r>
            <a:r>
              <a:rPr lang="en-US" b="1" dirty="0"/>
              <a:t> century Atlantic hurricane activity have </a:t>
            </a:r>
            <a:r>
              <a:rPr lang="en-US" b="1" dirty="0" smtClean="0"/>
              <a:t>a </a:t>
            </a:r>
            <a:r>
              <a:rPr lang="en-US" b="1" dirty="0"/>
              <a:t>large dependence on the predictor used.</a:t>
            </a:r>
            <a:r>
              <a:rPr lang="en-US" dirty="0"/>
              <a:t> </a:t>
            </a:r>
          </a:p>
        </p:txBody>
      </p:sp>
      <p:pic>
        <p:nvPicPr>
          <p:cNvPr id="85001" name="Picture 9" descr="VSS08-Figure-WMO.png"/>
          <p:cNvPicPr>
            <a:picLocks noChangeAspect="1"/>
          </p:cNvPicPr>
          <p:nvPr/>
        </p:nvPicPr>
        <p:blipFill>
          <a:blip r:embed="rId3" cstate="print"/>
          <a:srcRect/>
          <a:stretch>
            <a:fillRect/>
          </a:stretch>
        </p:blipFill>
        <p:spPr bwMode="auto">
          <a:xfrm>
            <a:off x="668338" y="971550"/>
            <a:ext cx="5046662" cy="56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381000"/>
            <a:ext cx="8229600" cy="792163"/>
          </a:xfrm>
        </p:spPr>
        <p:txBody>
          <a:bodyPr/>
          <a:lstStyle/>
          <a:p>
            <a:pPr eaLnBrk="1" hangingPunct="1"/>
            <a:r>
              <a:rPr lang="en-US" sz="3600" b="1" u="sng" smtClean="0"/>
              <a:t>Conclusions</a:t>
            </a:r>
            <a:r>
              <a:rPr lang="en-US" sz="3600" smtClean="0"/>
              <a:t>:</a:t>
            </a:r>
            <a:r>
              <a:rPr lang="en-US" sz="2800" smtClean="0"/>
              <a:t> </a:t>
            </a:r>
            <a:br>
              <a:rPr lang="en-US" sz="2800" smtClean="0"/>
            </a:br>
            <a:endParaRPr lang="en-US" sz="2800" smtClean="0"/>
          </a:p>
        </p:txBody>
      </p:sp>
      <p:sp>
        <p:nvSpPr>
          <p:cNvPr id="44035" name="Rectangle 3"/>
          <p:cNvSpPr>
            <a:spLocks noGrp="1" noChangeArrowheads="1"/>
          </p:cNvSpPr>
          <p:nvPr>
            <p:ph type="body" idx="1"/>
          </p:nvPr>
        </p:nvSpPr>
        <p:spPr>
          <a:xfrm>
            <a:off x="457200" y="1143000"/>
            <a:ext cx="8229600" cy="5486400"/>
          </a:xfrm>
        </p:spPr>
        <p:txBody>
          <a:bodyPr/>
          <a:lstStyle/>
          <a:p>
            <a:pPr marL="577850" indent="-577850" eaLnBrk="1" hangingPunct="1">
              <a:lnSpc>
                <a:spcPct val="80000"/>
              </a:lnSpc>
              <a:buFontTx/>
              <a:buNone/>
            </a:pPr>
            <a:endParaRPr lang="en-US" sz="1600" dirty="0" smtClean="0"/>
          </a:p>
          <a:p>
            <a:pPr marL="577850" indent="-577850" eaLnBrk="1" hangingPunct="1">
              <a:lnSpc>
                <a:spcPct val="80000"/>
              </a:lnSpc>
              <a:buFontTx/>
              <a:buAutoNum type="romanLcParenR"/>
            </a:pPr>
            <a:r>
              <a:rPr lang="en-US" sz="1800" dirty="0" smtClean="0"/>
              <a:t>It is premature to conclude that human activity--and particularly greenhouse warming--has already had a detectable impact on Atlantic hurricane activity.</a:t>
            </a:r>
          </a:p>
          <a:p>
            <a:pPr marL="577850" indent="-577850" eaLnBrk="1" hangingPunct="1">
              <a:lnSpc>
                <a:spcPct val="80000"/>
              </a:lnSpc>
              <a:buFontTx/>
              <a:buAutoNum type="romanLcParenR"/>
            </a:pPr>
            <a:endParaRPr lang="en-US" sz="1800" dirty="0" smtClean="0"/>
          </a:p>
          <a:p>
            <a:pPr marL="577850" indent="-577850" eaLnBrk="1" hangingPunct="1">
              <a:lnSpc>
                <a:spcPct val="80000"/>
              </a:lnSpc>
              <a:buFontTx/>
              <a:buAutoNum type="romanLcParenR"/>
            </a:pPr>
            <a:r>
              <a:rPr lang="en-US" sz="1800" dirty="0" smtClean="0"/>
              <a:t>Atlantic tropical storm and hurricane counts--after adjustment for estimated missing storms--do not show significant increasing trends since the late 1800s.</a:t>
            </a:r>
          </a:p>
          <a:p>
            <a:pPr marL="577850" indent="-577850" eaLnBrk="1" hangingPunct="1">
              <a:lnSpc>
                <a:spcPct val="80000"/>
              </a:lnSpc>
              <a:buFontTx/>
              <a:buAutoNum type="romanLcParenR"/>
            </a:pPr>
            <a:endParaRPr lang="en-US" sz="1800" dirty="0" smtClean="0"/>
          </a:p>
          <a:p>
            <a:pPr marL="577850" indent="-577850" eaLnBrk="1" hangingPunct="1">
              <a:lnSpc>
                <a:spcPct val="80000"/>
              </a:lnSpc>
              <a:buFontTx/>
              <a:buAutoNum type="romanLcParenR"/>
            </a:pPr>
            <a:r>
              <a:rPr lang="en-US" sz="1800" dirty="0" smtClean="0"/>
              <a:t>GFDL model late 21</a:t>
            </a:r>
            <a:r>
              <a:rPr lang="en-US" sz="1800" baseline="30000" dirty="0" smtClean="0"/>
              <a:t>st</a:t>
            </a:r>
            <a:r>
              <a:rPr lang="en-US" sz="1800" dirty="0" smtClean="0"/>
              <a:t> century (ensemble) projections suggest a decrease in the  number of hurricanes in the Atlantic (-24% to -32%), but nearly a doubling in the frequency of very intense (Cat 4-5) hurricanes by 2100.  However, we would not expect this increase to be detectable for a number of decades.</a:t>
            </a:r>
          </a:p>
          <a:p>
            <a:pPr marL="577850" indent="-577850" eaLnBrk="1" hangingPunct="1">
              <a:lnSpc>
                <a:spcPct val="80000"/>
              </a:lnSpc>
              <a:buFontTx/>
              <a:buAutoNum type="romanLcParenR"/>
            </a:pPr>
            <a:endParaRPr lang="en-US" sz="1800" dirty="0" smtClean="0"/>
          </a:p>
          <a:p>
            <a:pPr marL="577850" indent="-577850" eaLnBrk="1" hangingPunct="1">
              <a:lnSpc>
                <a:spcPct val="80000"/>
              </a:lnSpc>
              <a:buFontTx/>
              <a:buAutoNum type="romanLcParenR"/>
            </a:pPr>
            <a:r>
              <a:rPr lang="en-US" sz="1800" dirty="0" smtClean="0"/>
              <a:t>Substantial dependence on which global model supplies climate change conditions for downscaling.  But no indications of a large Atlantic PDI or potential damage sensitivity (e.g. 300% by 2100) as obtained from statistical extrapolation.</a:t>
            </a:r>
          </a:p>
          <a:p>
            <a:pPr marL="577850" indent="-577850" eaLnBrk="1" hangingPunct="1">
              <a:lnSpc>
                <a:spcPct val="80000"/>
              </a:lnSpc>
              <a:buFontTx/>
              <a:buAutoNum type="romanLcParenR"/>
            </a:pPr>
            <a:endParaRPr lang="en-US" sz="1800" dirty="0" smtClean="0"/>
          </a:p>
          <a:p>
            <a:pPr marL="577850" indent="-577850" eaLnBrk="1" hangingPunct="1">
              <a:lnSpc>
                <a:spcPct val="80000"/>
              </a:lnSpc>
              <a:buFontTx/>
              <a:buAutoNum type="romanLcParenR"/>
            </a:pPr>
            <a:r>
              <a:rPr lang="en-US" sz="1800" dirty="0" smtClean="0"/>
              <a:t>Remaining caveats include model limitations (e.g., clouds; indirect aerosols; intense hurricane simulation) and observed data concerns.</a:t>
            </a:r>
            <a:endParaRPr lang="en-US" sz="2000" dirty="0" smtClean="0"/>
          </a:p>
          <a:p>
            <a:pPr marL="577850" indent="-577850" eaLnBrk="1" hangingPunct="1">
              <a:lnSpc>
                <a:spcPct val="80000"/>
              </a:lnSpc>
              <a:buFontTx/>
              <a:buAutoNum type="romanLcParenR" startAt="2"/>
            </a:pPr>
            <a:endParaRPr lang="en-US" sz="2000" b="1" dirty="0" smtClean="0"/>
          </a:p>
          <a:p>
            <a:pPr marL="577850" indent="-577850" eaLnBrk="1" hangingPunct="1">
              <a:lnSpc>
                <a:spcPct val="80000"/>
              </a:lnSpc>
              <a:buFontTx/>
              <a:buNone/>
            </a:pPr>
            <a:endParaRPr lang="en-US" sz="2000" b="1" dirty="0" smtClean="0"/>
          </a:p>
        </p:txBody>
      </p:sp>
      <p:sp>
        <p:nvSpPr>
          <p:cNvPr id="44036" name="Text Box 4"/>
          <p:cNvSpPr txBox="1">
            <a:spLocks noChangeArrowheads="1"/>
          </p:cNvSpPr>
          <p:nvPr/>
        </p:nvSpPr>
        <p:spPr bwMode="auto">
          <a:xfrm>
            <a:off x="8610600" y="112713"/>
            <a:ext cx="438150" cy="366712"/>
          </a:xfrm>
          <a:prstGeom prst="rect">
            <a:avLst/>
          </a:prstGeom>
          <a:noFill/>
          <a:ln w="9525">
            <a:noFill/>
            <a:miter lim="800000"/>
            <a:headEnd/>
            <a:tailEnd/>
          </a:ln>
        </p:spPr>
        <p:txBody>
          <a:bodyPr wrap="none">
            <a:spAutoFit/>
          </a:bodyPr>
          <a:lstStyle/>
          <a:p>
            <a:fld id="{0A511574-44DB-478F-BA2A-155C19D3C0DA}" type="slidenum">
              <a:rPr lang="en-US"/>
              <a:pPr/>
              <a:t>63</a:t>
            </a:fld>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8A97866-CB54-48DE-B24C-559CF9375FC2}" type="slidenum">
              <a:rPr lang="en-US" smtClean="0"/>
              <a:pPr>
                <a:defRPr/>
              </a:pPr>
              <a:t>64</a:t>
            </a:fld>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8A97866-CB54-48DE-B24C-559CF9375FC2}" type="slidenum">
              <a:rPr lang="en-US" smtClean="0"/>
              <a:pPr>
                <a:defRPr/>
              </a:pPr>
              <a:t>65</a:t>
            </a:fld>
            <a:endParaRPr lang="en-US"/>
          </a:p>
        </p:txBody>
      </p:sp>
      <p:pic>
        <p:nvPicPr>
          <p:cNvPr id="1027" name="Picture 3" descr="C:\Documents and Settings\tk\Desktop\trop_trends.png"/>
          <p:cNvPicPr>
            <a:picLocks noChangeAspect="1" noChangeArrowheads="1"/>
          </p:cNvPicPr>
          <p:nvPr/>
        </p:nvPicPr>
        <p:blipFill>
          <a:blip r:embed="rId2" cstate="print"/>
          <a:srcRect/>
          <a:stretch>
            <a:fillRect/>
          </a:stretch>
        </p:blipFill>
        <p:spPr bwMode="auto">
          <a:xfrm>
            <a:off x="1143000" y="381000"/>
            <a:ext cx="3960853" cy="6029056"/>
          </a:xfrm>
          <a:prstGeom prst="rect">
            <a:avLst/>
          </a:prstGeom>
          <a:noFill/>
        </p:spPr>
      </p:pic>
      <p:sp>
        <p:nvSpPr>
          <p:cNvPr id="6" name="Rectangle 5"/>
          <p:cNvSpPr/>
          <p:nvPr/>
        </p:nvSpPr>
        <p:spPr>
          <a:xfrm>
            <a:off x="4343400" y="6596390"/>
            <a:ext cx="4572000" cy="261610"/>
          </a:xfrm>
          <a:prstGeom prst="rect">
            <a:avLst/>
          </a:prstGeom>
        </p:spPr>
        <p:txBody>
          <a:bodyPr>
            <a:spAutoFit/>
          </a:bodyPr>
          <a:lstStyle/>
          <a:p>
            <a:r>
              <a:rPr lang="en-US" sz="1100" dirty="0" smtClean="0"/>
              <a:t>Source:  G. </a:t>
            </a:r>
            <a:r>
              <a:rPr lang="en-US" sz="1100" dirty="0" err="1" smtClean="0"/>
              <a:t>Vecchi</a:t>
            </a:r>
            <a:r>
              <a:rPr lang="en-US" sz="1100" dirty="0" smtClean="0"/>
              <a:t>, manuscript in preparation, 2011.</a:t>
            </a:r>
            <a:endParaRPr lang="en-US" sz="1100" dirty="0"/>
          </a:p>
        </p:txBody>
      </p:sp>
      <p:sp>
        <p:nvSpPr>
          <p:cNvPr id="7" name="TextBox 6"/>
          <p:cNvSpPr txBox="1"/>
          <p:nvPr/>
        </p:nvSpPr>
        <p:spPr>
          <a:xfrm>
            <a:off x="5638800" y="774918"/>
            <a:ext cx="3200400" cy="1815882"/>
          </a:xfrm>
          <a:prstGeom prst="rect">
            <a:avLst/>
          </a:prstGeom>
          <a:noFill/>
        </p:spPr>
        <p:txBody>
          <a:bodyPr wrap="square" rtlCol="0">
            <a:spAutoFit/>
          </a:bodyPr>
          <a:lstStyle/>
          <a:p>
            <a:r>
              <a:rPr lang="en-US" sz="1600" b="1" dirty="0" smtClean="0"/>
              <a:t>Tropical-mean lapse rate trends are very different in the GFDL HIRAM climate model than in NCEP reanalysis (the latter indicating much more destabilization or increasing potential intensity).</a:t>
            </a:r>
            <a:endParaRPr lang="en-US" sz="1600" b="1" dirty="0"/>
          </a:p>
        </p:txBody>
      </p:sp>
      <p:sp>
        <p:nvSpPr>
          <p:cNvPr id="8" name="TextBox 7"/>
          <p:cNvSpPr txBox="1"/>
          <p:nvPr/>
        </p:nvSpPr>
        <p:spPr>
          <a:xfrm>
            <a:off x="5716727" y="3389055"/>
            <a:ext cx="3046273" cy="2554545"/>
          </a:xfrm>
          <a:prstGeom prst="rect">
            <a:avLst/>
          </a:prstGeom>
          <a:noFill/>
        </p:spPr>
        <p:txBody>
          <a:bodyPr wrap="square" rtlCol="0">
            <a:spAutoFit/>
          </a:bodyPr>
          <a:lstStyle/>
          <a:p>
            <a:r>
              <a:rPr lang="en-US" sz="1600" b="1" dirty="0" smtClean="0"/>
              <a:t>In the tropical Atlantic (1982-2007), NCEP Reanalysis and GFDL HIRAM trends are closer in the troposphere, but quite distinct in the </a:t>
            </a:r>
            <a:r>
              <a:rPr lang="en-US" sz="1600" b="1" dirty="0" err="1" smtClean="0"/>
              <a:t>tropopause</a:t>
            </a:r>
            <a:r>
              <a:rPr lang="en-US" sz="1600" b="1" dirty="0" smtClean="0"/>
              <a:t> transition layer near 100mb.  Substituting HIRAM’s zonal mean temperatures mostly reconciles these differences.</a:t>
            </a:r>
            <a:endParaRPr lang="en-US" sz="1600" b="1" dirty="0"/>
          </a:p>
        </p:txBody>
      </p:sp>
    </p:spTree>
    <p:extLst>
      <p:ext uri="{BB962C8B-B14F-4D97-AF65-F5344CB8AC3E}">
        <p14:creationId xmlns:p14="http://schemas.microsoft.com/office/powerpoint/2010/main" val="97531697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descr="c180_ts_normalized_NA.eps"/>
          <p:cNvPicPr>
            <a:picLocks noChangeAspect="1"/>
          </p:cNvPicPr>
          <p:nvPr/>
        </p:nvPicPr>
        <p:blipFill>
          <a:blip r:embed="rId2" cstate="print"/>
          <a:srcRect/>
          <a:stretch>
            <a:fillRect/>
          </a:stretch>
        </p:blipFill>
        <p:spPr bwMode="auto">
          <a:xfrm>
            <a:off x="1473200" y="3917950"/>
            <a:ext cx="5003800" cy="2711450"/>
          </a:xfrm>
          <a:prstGeom prst="rect">
            <a:avLst/>
          </a:prstGeom>
          <a:noFill/>
          <a:ln w="9525">
            <a:noFill/>
            <a:miter lim="800000"/>
            <a:headEnd/>
            <a:tailEnd/>
          </a:ln>
        </p:spPr>
      </p:pic>
      <p:pic>
        <p:nvPicPr>
          <p:cNvPr id="21507" name="Picture 2" descr="Obs_vs_control_n2_hurr.png"/>
          <p:cNvPicPr>
            <a:picLocks noChangeAspect="1"/>
          </p:cNvPicPr>
          <p:nvPr/>
        </p:nvPicPr>
        <p:blipFill>
          <a:blip r:embed="rId3" cstate="print"/>
          <a:srcRect t="26042" b="3645"/>
          <a:stretch>
            <a:fillRect/>
          </a:stretch>
        </p:blipFill>
        <p:spPr bwMode="auto">
          <a:xfrm>
            <a:off x="990600" y="847725"/>
            <a:ext cx="5734050" cy="3114675"/>
          </a:xfrm>
          <a:prstGeom prst="rect">
            <a:avLst/>
          </a:prstGeom>
          <a:noFill/>
          <a:ln w="9525">
            <a:noFill/>
            <a:miter lim="800000"/>
            <a:headEnd/>
            <a:tailEnd/>
          </a:ln>
        </p:spPr>
      </p:pic>
      <p:sp>
        <p:nvSpPr>
          <p:cNvPr id="21508" name="TextBox 3"/>
          <p:cNvSpPr txBox="1">
            <a:spLocks noChangeArrowheads="1"/>
          </p:cNvSpPr>
          <p:nvPr/>
        </p:nvSpPr>
        <p:spPr bwMode="auto">
          <a:xfrm>
            <a:off x="914400" y="228600"/>
            <a:ext cx="7315200" cy="923925"/>
          </a:xfrm>
          <a:prstGeom prst="rect">
            <a:avLst/>
          </a:prstGeom>
          <a:noFill/>
          <a:ln w="9525">
            <a:noFill/>
            <a:miter lim="800000"/>
            <a:headEnd/>
            <a:tailEnd/>
          </a:ln>
        </p:spPr>
        <p:txBody>
          <a:bodyPr>
            <a:spAutoFit/>
          </a:bodyPr>
          <a:lstStyle/>
          <a:p>
            <a:r>
              <a:rPr lang="en-US"/>
              <a:t>Future Work:  </a:t>
            </a:r>
          </a:p>
          <a:p>
            <a:r>
              <a:rPr lang="en-US"/>
              <a:t>Extension of Atlantic runs through 2007-2008 reveals increasingly unrealistic trend in Zetac model:  Possible source:  NCEP Reanalysis</a:t>
            </a:r>
          </a:p>
        </p:txBody>
      </p:sp>
      <p:sp>
        <p:nvSpPr>
          <p:cNvPr id="21509" name="TextBox 4"/>
          <p:cNvSpPr txBox="1">
            <a:spLocks noChangeArrowheads="1"/>
          </p:cNvSpPr>
          <p:nvPr/>
        </p:nvSpPr>
        <p:spPr bwMode="auto">
          <a:xfrm>
            <a:off x="6553200" y="1905000"/>
            <a:ext cx="2174875" cy="923925"/>
          </a:xfrm>
          <a:prstGeom prst="rect">
            <a:avLst/>
          </a:prstGeom>
          <a:noFill/>
          <a:ln w="9525">
            <a:noFill/>
            <a:miter lim="800000"/>
            <a:headEnd/>
            <a:tailEnd/>
          </a:ln>
        </p:spPr>
        <p:txBody>
          <a:bodyPr wrap="none">
            <a:spAutoFit/>
          </a:bodyPr>
          <a:lstStyle/>
          <a:p>
            <a:r>
              <a:rPr lang="en-US"/>
              <a:t>Zetac Regional</a:t>
            </a:r>
          </a:p>
          <a:p>
            <a:r>
              <a:rPr lang="en-US"/>
              <a:t>Model </a:t>
            </a:r>
          </a:p>
          <a:p>
            <a:r>
              <a:rPr lang="en-US"/>
              <a:t>(SST + Reanalysis)</a:t>
            </a:r>
          </a:p>
        </p:txBody>
      </p:sp>
      <p:sp>
        <p:nvSpPr>
          <p:cNvPr id="21510" name="TextBox 5"/>
          <p:cNvSpPr txBox="1">
            <a:spLocks noChangeArrowheads="1"/>
          </p:cNvSpPr>
          <p:nvPr/>
        </p:nvSpPr>
        <p:spPr bwMode="auto">
          <a:xfrm>
            <a:off x="6858000" y="4648200"/>
            <a:ext cx="1752600" cy="923925"/>
          </a:xfrm>
          <a:prstGeom prst="rect">
            <a:avLst/>
          </a:prstGeom>
          <a:noFill/>
          <a:ln w="9525">
            <a:noFill/>
            <a:miter lim="800000"/>
            <a:headEnd/>
            <a:tailEnd/>
          </a:ln>
        </p:spPr>
        <p:txBody>
          <a:bodyPr>
            <a:spAutoFit/>
          </a:bodyPr>
          <a:lstStyle/>
          <a:p>
            <a:r>
              <a:rPr lang="en-US"/>
              <a:t>HIRAM 50km global model</a:t>
            </a:r>
          </a:p>
          <a:p>
            <a:r>
              <a:rPr lang="en-US"/>
              <a:t>(SST only)</a:t>
            </a:r>
          </a:p>
        </p:txBody>
      </p:sp>
      <p:sp>
        <p:nvSpPr>
          <p:cNvPr id="21511" name="Slide Number Placeholder 6"/>
          <p:cNvSpPr>
            <a:spLocks noGrp="1"/>
          </p:cNvSpPr>
          <p:nvPr>
            <p:ph type="sldNum" sz="quarter" idx="12"/>
          </p:nvPr>
        </p:nvSpPr>
        <p:spPr>
          <a:xfrm>
            <a:off x="6781800" y="0"/>
            <a:ext cx="2133600" cy="476250"/>
          </a:xfrm>
          <a:noFill/>
        </p:spPr>
        <p:txBody>
          <a:bodyPr/>
          <a:lstStyle/>
          <a:p>
            <a:fld id="{0CAC5733-52E2-48B8-A309-95443862D9B8}" type="slidenum">
              <a:rPr lang="en-US" sz="1800" smtClean="0"/>
              <a:pPr/>
              <a:t>66</a:t>
            </a:fld>
            <a:endParaRPr lang="en-US" sz="1800" smtClean="0"/>
          </a:p>
        </p:txBody>
      </p:sp>
      <p:sp>
        <p:nvSpPr>
          <p:cNvPr id="21512" name="Oval 7"/>
          <p:cNvSpPr>
            <a:spLocks noChangeArrowheads="1"/>
          </p:cNvSpPr>
          <p:nvPr/>
        </p:nvSpPr>
        <p:spPr bwMode="auto">
          <a:xfrm>
            <a:off x="5638800" y="1524000"/>
            <a:ext cx="762000" cy="1752600"/>
          </a:xfrm>
          <a:prstGeom prst="ellipse">
            <a:avLst/>
          </a:prstGeom>
          <a:noFill/>
          <a:ln w="9525" algn="ctr">
            <a:solidFill>
              <a:schemeClr val="tx1"/>
            </a:solidFill>
            <a:round/>
            <a:headEnd/>
            <a:tailEnd/>
          </a:ln>
        </p:spPr>
        <p:txBody>
          <a:bodyPr/>
          <a:lstStyle/>
          <a:p>
            <a:endParaRPr lang="en-US"/>
          </a:p>
        </p:txBody>
      </p:sp>
      <p:sp>
        <p:nvSpPr>
          <p:cNvPr id="21513" name="Oval 8"/>
          <p:cNvSpPr>
            <a:spLocks noChangeArrowheads="1"/>
          </p:cNvSpPr>
          <p:nvPr/>
        </p:nvSpPr>
        <p:spPr bwMode="auto">
          <a:xfrm>
            <a:off x="5638800" y="4343400"/>
            <a:ext cx="762000" cy="1752600"/>
          </a:xfrm>
          <a:prstGeom prst="ellipse">
            <a:avLst/>
          </a:prstGeom>
          <a:noFill/>
          <a:ln w="9525" algn="ctr">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553200" y="304800"/>
            <a:ext cx="2133600" cy="476250"/>
          </a:xfrm>
        </p:spPr>
        <p:txBody>
          <a:bodyPr/>
          <a:lstStyle/>
          <a:p>
            <a:pPr>
              <a:defRPr/>
            </a:pPr>
            <a:fld id="{B8A97866-CB54-48DE-B24C-559CF9375FC2}" type="slidenum">
              <a:rPr lang="en-US" sz="2000" smtClean="0"/>
              <a:pPr>
                <a:defRPr/>
              </a:pPr>
              <a:t>67</a:t>
            </a:fld>
            <a:endParaRPr lang="en-US" dirty="0"/>
          </a:p>
        </p:txBody>
      </p:sp>
      <p:pic>
        <p:nvPicPr>
          <p:cNvPr id="1026" name="Picture 2" descr="C:\Documents and Settings\tk\Desktop\All_MDR_TropStorm_US_5yr_Norm_B_w_trends.png"/>
          <p:cNvPicPr>
            <a:picLocks noChangeAspect="1" noChangeArrowheads="1"/>
          </p:cNvPicPr>
          <p:nvPr/>
        </p:nvPicPr>
        <p:blipFill>
          <a:blip r:embed="rId2" cstate="print"/>
          <a:srcRect/>
          <a:stretch>
            <a:fillRect/>
          </a:stretch>
        </p:blipFill>
        <p:spPr bwMode="auto">
          <a:xfrm>
            <a:off x="1371600" y="228600"/>
            <a:ext cx="4526280" cy="3497580"/>
          </a:xfrm>
          <a:prstGeom prst="rect">
            <a:avLst/>
          </a:prstGeom>
          <a:noFill/>
        </p:spPr>
      </p:pic>
      <p:pic>
        <p:nvPicPr>
          <p:cNvPr id="1027" name="Picture 3" descr="C:\Documents and Settings\tk\Desktop\All_MDR_TropStorm_US_5yr_Norm_Detr_B.png"/>
          <p:cNvPicPr>
            <a:picLocks noChangeAspect="1" noChangeArrowheads="1"/>
          </p:cNvPicPr>
          <p:nvPr/>
        </p:nvPicPr>
        <p:blipFill>
          <a:blip r:embed="rId3" cstate="print"/>
          <a:srcRect/>
          <a:stretch>
            <a:fillRect/>
          </a:stretch>
        </p:blipFill>
        <p:spPr bwMode="auto">
          <a:xfrm>
            <a:off x="1371600" y="3352800"/>
            <a:ext cx="4526280" cy="3497580"/>
          </a:xfrm>
          <a:prstGeom prst="rect">
            <a:avLst/>
          </a:prstGeom>
          <a:noFill/>
        </p:spPr>
      </p:pic>
      <p:sp>
        <p:nvSpPr>
          <p:cNvPr id="6" name="TextBox 5"/>
          <p:cNvSpPr txBox="1"/>
          <p:nvPr/>
        </p:nvSpPr>
        <p:spPr>
          <a:xfrm>
            <a:off x="6096000" y="1239083"/>
            <a:ext cx="2590800" cy="4247317"/>
          </a:xfrm>
          <a:prstGeom prst="rect">
            <a:avLst/>
          </a:prstGeom>
          <a:noFill/>
        </p:spPr>
        <p:txBody>
          <a:bodyPr wrap="square" rtlCol="0">
            <a:spAutoFit/>
          </a:bodyPr>
          <a:lstStyle/>
          <a:p>
            <a:r>
              <a:rPr lang="en-US" dirty="0" smtClean="0"/>
              <a:t>While the century-scale trends in tropical Atlantic series have marked differences…</a:t>
            </a:r>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…the multi-decadal variability (with trend removed) is fairly consistent among the series.</a:t>
            </a:r>
            <a:endParaRPr lang="en-US" dirty="0"/>
          </a:p>
        </p:txBody>
      </p:sp>
      <p:sp>
        <p:nvSpPr>
          <p:cNvPr id="7" name="TextBox 6"/>
          <p:cNvSpPr txBox="1"/>
          <p:nvPr/>
        </p:nvSpPr>
        <p:spPr>
          <a:xfrm>
            <a:off x="5181600" y="6553200"/>
            <a:ext cx="3618298" cy="246221"/>
          </a:xfrm>
          <a:prstGeom prst="rect">
            <a:avLst/>
          </a:prstGeom>
          <a:noFill/>
        </p:spPr>
        <p:txBody>
          <a:bodyPr wrap="none" rtlCol="0">
            <a:spAutoFit/>
          </a:bodyPr>
          <a:lstStyle/>
          <a:p>
            <a:r>
              <a:rPr lang="en-US" sz="1000" dirty="0" smtClean="0"/>
              <a:t>Source:  Adapted from </a:t>
            </a:r>
            <a:r>
              <a:rPr lang="en-US" sz="1000" dirty="0" err="1" smtClean="0"/>
              <a:t>Vecchi</a:t>
            </a:r>
            <a:r>
              <a:rPr lang="en-US" sz="1000" dirty="0" smtClean="0"/>
              <a:t> and Knutson, J. Climate, 2008</a:t>
            </a:r>
            <a:endParaRPr lang="en-US" sz="1000" dirty="0"/>
          </a:p>
        </p:txBody>
      </p:sp>
    </p:spTree>
    <p:extLst>
      <p:ext uri="{BB962C8B-B14F-4D97-AF65-F5344CB8AC3E}">
        <p14:creationId xmlns:p14="http://schemas.microsoft.com/office/powerpoint/2010/main" val="382619085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0" y="274638"/>
            <a:ext cx="8229600" cy="1143000"/>
          </a:xfrm>
        </p:spPr>
        <p:txBody>
          <a:bodyPr/>
          <a:lstStyle/>
          <a:p>
            <a:r>
              <a:rPr lang="en-US" sz="2400"/>
              <a:t>Statistical modeling of tropical Atlantic SSTs</a:t>
            </a:r>
          </a:p>
        </p:txBody>
      </p:sp>
      <p:pic>
        <p:nvPicPr>
          <p:cNvPr id="145411" name="Picture 3"/>
          <p:cNvPicPr>
            <a:picLocks noGrp="1" noChangeAspect="1" noChangeArrowheads="1"/>
          </p:cNvPicPr>
          <p:nvPr>
            <p:ph idx="1"/>
          </p:nvPr>
        </p:nvPicPr>
        <p:blipFill>
          <a:blip r:embed="rId3" cstate="print"/>
          <a:srcRect l="1564" r="1564"/>
          <a:stretch>
            <a:fillRect/>
          </a:stretch>
        </p:blipFill>
        <p:spPr>
          <a:xfrm>
            <a:off x="430213" y="1652588"/>
            <a:ext cx="4095750" cy="3097212"/>
          </a:xfrm>
          <a:noFill/>
          <a:ln/>
        </p:spPr>
      </p:pic>
      <p:sp>
        <p:nvSpPr>
          <p:cNvPr id="145412" name="Text Box 4"/>
          <p:cNvSpPr txBox="1">
            <a:spLocks noChangeArrowheads="1"/>
          </p:cNvSpPr>
          <p:nvPr/>
        </p:nvSpPr>
        <p:spPr bwMode="auto">
          <a:xfrm>
            <a:off x="1600200" y="6096000"/>
            <a:ext cx="5486400" cy="400110"/>
          </a:xfrm>
          <a:prstGeom prst="rect">
            <a:avLst/>
          </a:prstGeom>
          <a:noFill/>
          <a:ln w="9525">
            <a:noFill/>
            <a:miter lim="800000"/>
            <a:headEnd/>
            <a:tailEnd/>
          </a:ln>
          <a:effectLst/>
        </p:spPr>
        <p:txBody>
          <a:bodyPr wrap="square">
            <a:spAutoFit/>
          </a:bodyPr>
          <a:lstStyle/>
          <a:p>
            <a:pPr>
              <a:spcBef>
                <a:spcPct val="50000"/>
              </a:spcBef>
            </a:pPr>
            <a:r>
              <a:rPr lang="en-US" sz="2000" dirty="0"/>
              <a:t>Source:  Mann and </a:t>
            </a:r>
            <a:r>
              <a:rPr lang="en-US" sz="2000" dirty="0" smtClean="0"/>
              <a:t>Emanuel, EOS </a:t>
            </a:r>
            <a:r>
              <a:rPr lang="en-US" sz="2000" dirty="0"/>
              <a:t>(2006)</a:t>
            </a:r>
          </a:p>
        </p:txBody>
      </p:sp>
      <p:sp>
        <p:nvSpPr>
          <p:cNvPr id="145413" name="Text Box 5"/>
          <p:cNvSpPr txBox="1">
            <a:spLocks noChangeArrowheads="1"/>
          </p:cNvSpPr>
          <p:nvPr/>
        </p:nvSpPr>
        <p:spPr bwMode="auto">
          <a:xfrm>
            <a:off x="990600" y="2008188"/>
            <a:ext cx="2093913" cy="304800"/>
          </a:xfrm>
          <a:prstGeom prst="rect">
            <a:avLst/>
          </a:prstGeom>
          <a:noFill/>
          <a:ln w="9525">
            <a:noFill/>
            <a:miter lim="800000"/>
            <a:headEnd/>
            <a:tailEnd/>
          </a:ln>
          <a:effectLst/>
        </p:spPr>
        <p:txBody>
          <a:bodyPr wrap="none">
            <a:spAutoFit/>
          </a:bodyPr>
          <a:lstStyle/>
          <a:p>
            <a:r>
              <a:rPr lang="en-US" sz="1400" b="1"/>
              <a:t>Global Mean Surface T</a:t>
            </a:r>
          </a:p>
        </p:txBody>
      </p:sp>
      <p:sp>
        <p:nvSpPr>
          <p:cNvPr id="145414" name="Line 6"/>
          <p:cNvSpPr>
            <a:spLocks noChangeShapeType="1"/>
          </p:cNvSpPr>
          <p:nvPr/>
        </p:nvSpPr>
        <p:spPr bwMode="auto">
          <a:xfrm>
            <a:off x="3048000" y="2286000"/>
            <a:ext cx="762000" cy="381000"/>
          </a:xfrm>
          <a:prstGeom prst="line">
            <a:avLst/>
          </a:prstGeom>
          <a:noFill/>
          <a:ln w="38100">
            <a:solidFill>
              <a:schemeClr val="tx1"/>
            </a:solidFill>
            <a:round/>
            <a:headEnd/>
            <a:tailEnd type="triangle" w="med" len="med"/>
          </a:ln>
          <a:effectLst/>
        </p:spPr>
        <p:txBody>
          <a:bodyPr/>
          <a:lstStyle/>
          <a:p>
            <a:endParaRPr lang="en-US"/>
          </a:p>
        </p:txBody>
      </p:sp>
      <p:sp>
        <p:nvSpPr>
          <p:cNvPr id="145415" name="Text Box 7"/>
          <p:cNvSpPr txBox="1">
            <a:spLocks noChangeArrowheads="1"/>
          </p:cNvSpPr>
          <p:nvPr/>
        </p:nvSpPr>
        <p:spPr bwMode="auto">
          <a:xfrm>
            <a:off x="2362200" y="3505200"/>
            <a:ext cx="984250" cy="304800"/>
          </a:xfrm>
          <a:prstGeom prst="rect">
            <a:avLst/>
          </a:prstGeom>
          <a:noFill/>
          <a:ln w="9525">
            <a:noFill/>
            <a:miter lim="800000"/>
            <a:headEnd/>
            <a:tailEnd/>
          </a:ln>
          <a:effectLst/>
        </p:spPr>
        <p:txBody>
          <a:bodyPr wrap="none">
            <a:spAutoFit/>
          </a:bodyPr>
          <a:lstStyle/>
          <a:p>
            <a:r>
              <a:rPr lang="en-US" sz="1400" b="1"/>
              <a:t>MDR SST</a:t>
            </a:r>
          </a:p>
        </p:txBody>
      </p:sp>
      <p:sp>
        <p:nvSpPr>
          <p:cNvPr id="145416" name="Line 8"/>
          <p:cNvSpPr>
            <a:spLocks noChangeShapeType="1"/>
          </p:cNvSpPr>
          <p:nvPr/>
        </p:nvSpPr>
        <p:spPr bwMode="auto">
          <a:xfrm flipV="1">
            <a:off x="3276600" y="3581400"/>
            <a:ext cx="457200" cy="76200"/>
          </a:xfrm>
          <a:prstGeom prst="line">
            <a:avLst/>
          </a:prstGeom>
          <a:noFill/>
          <a:ln w="38100">
            <a:solidFill>
              <a:schemeClr val="tx1"/>
            </a:solidFill>
            <a:round/>
            <a:headEnd/>
            <a:tailEnd type="triangle" w="med" len="med"/>
          </a:ln>
          <a:effectLst/>
        </p:spPr>
        <p:txBody>
          <a:bodyPr/>
          <a:lstStyle/>
          <a:p>
            <a:endParaRPr lang="en-US"/>
          </a:p>
        </p:txBody>
      </p:sp>
      <p:sp>
        <p:nvSpPr>
          <p:cNvPr id="145417" name="Text Box 9"/>
          <p:cNvSpPr txBox="1">
            <a:spLocks noChangeArrowheads="1"/>
          </p:cNvSpPr>
          <p:nvPr/>
        </p:nvSpPr>
        <p:spPr bwMode="auto">
          <a:xfrm>
            <a:off x="2239963" y="4191000"/>
            <a:ext cx="1493837" cy="304800"/>
          </a:xfrm>
          <a:prstGeom prst="rect">
            <a:avLst/>
          </a:prstGeom>
          <a:noFill/>
          <a:ln w="9525">
            <a:noFill/>
            <a:miter lim="800000"/>
            <a:headEnd/>
            <a:tailEnd/>
          </a:ln>
          <a:effectLst/>
        </p:spPr>
        <p:txBody>
          <a:bodyPr wrap="none">
            <a:spAutoFit/>
          </a:bodyPr>
          <a:lstStyle/>
          <a:p>
            <a:r>
              <a:rPr lang="en-US" sz="1400" b="1"/>
              <a:t>Aerosol forcing</a:t>
            </a:r>
          </a:p>
        </p:txBody>
      </p:sp>
      <p:sp>
        <p:nvSpPr>
          <p:cNvPr id="145418" name="Line 10"/>
          <p:cNvSpPr>
            <a:spLocks noChangeShapeType="1"/>
          </p:cNvSpPr>
          <p:nvPr/>
        </p:nvSpPr>
        <p:spPr bwMode="auto">
          <a:xfrm flipV="1">
            <a:off x="2667000" y="3962400"/>
            <a:ext cx="457200" cy="304800"/>
          </a:xfrm>
          <a:prstGeom prst="line">
            <a:avLst/>
          </a:prstGeom>
          <a:noFill/>
          <a:ln w="38100">
            <a:solidFill>
              <a:schemeClr val="tx1"/>
            </a:solidFill>
            <a:round/>
            <a:headEnd/>
            <a:tailEnd type="triangle" w="med" len="med"/>
          </a:ln>
          <a:effectLst/>
        </p:spPr>
        <p:txBody>
          <a:bodyPr/>
          <a:lstStyle/>
          <a:p>
            <a:endParaRPr lang="en-US"/>
          </a:p>
        </p:txBody>
      </p:sp>
      <p:pic>
        <p:nvPicPr>
          <p:cNvPr id="145424" name="Picture 16"/>
          <p:cNvPicPr>
            <a:picLocks noChangeAspect="1" noChangeArrowheads="1"/>
          </p:cNvPicPr>
          <p:nvPr/>
        </p:nvPicPr>
        <p:blipFill>
          <a:blip r:embed="rId4" cstate="print"/>
          <a:srcRect l="1564" r="1564"/>
          <a:stretch>
            <a:fillRect/>
          </a:stretch>
        </p:blipFill>
        <p:spPr bwMode="auto">
          <a:xfrm>
            <a:off x="4643438" y="1676400"/>
            <a:ext cx="4195762" cy="3054350"/>
          </a:xfrm>
          <a:prstGeom prst="rect">
            <a:avLst/>
          </a:prstGeom>
          <a:noFill/>
          <a:ln w="9525">
            <a:noFill/>
            <a:miter lim="800000"/>
            <a:headEnd/>
            <a:tailEnd/>
          </a:ln>
        </p:spPr>
      </p:pic>
      <p:sp>
        <p:nvSpPr>
          <p:cNvPr id="145425" name="Text Box 17"/>
          <p:cNvSpPr txBox="1">
            <a:spLocks noChangeArrowheads="1"/>
          </p:cNvSpPr>
          <p:nvPr/>
        </p:nvSpPr>
        <p:spPr bwMode="auto">
          <a:xfrm>
            <a:off x="5410200" y="2160588"/>
            <a:ext cx="984250" cy="304800"/>
          </a:xfrm>
          <a:prstGeom prst="rect">
            <a:avLst/>
          </a:prstGeom>
          <a:noFill/>
          <a:ln w="9525">
            <a:noFill/>
            <a:miter lim="800000"/>
            <a:headEnd/>
            <a:tailEnd/>
          </a:ln>
          <a:effectLst/>
        </p:spPr>
        <p:txBody>
          <a:bodyPr wrap="none">
            <a:spAutoFit/>
          </a:bodyPr>
          <a:lstStyle/>
          <a:p>
            <a:r>
              <a:rPr lang="en-US" sz="1400" b="1"/>
              <a:t>MDR SST</a:t>
            </a:r>
          </a:p>
        </p:txBody>
      </p:sp>
      <p:sp>
        <p:nvSpPr>
          <p:cNvPr id="145426" name="Line 18"/>
          <p:cNvSpPr>
            <a:spLocks noChangeShapeType="1"/>
          </p:cNvSpPr>
          <p:nvPr/>
        </p:nvSpPr>
        <p:spPr bwMode="auto">
          <a:xfrm>
            <a:off x="6400800" y="2362200"/>
            <a:ext cx="609600" cy="152400"/>
          </a:xfrm>
          <a:prstGeom prst="line">
            <a:avLst/>
          </a:prstGeom>
          <a:noFill/>
          <a:ln w="38100">
            <a:solidFill>
              <a:schemeClr val="tx1"/>
            </a:solidFill>
            <a:round/>
            <a:headEnd/>
            <a:tailEnd type="triangle" w="med" len="med"/>
          </a:ln>
          <a:effectLst/>
        </p:spPr>
        <p:txBody>
          <a:bodyPr/>
          <a:lstStyle/>
          <a:p>
            <a:endParaRPr lang="en-US"/>
          </a:p>
        </p:txBody>
      </p:sp>
      <p:sp>
        <p:nvSpPr>
          <p:cNvPr id="145427" name="Text Box 19"/>
          <p:cNvSpPr txBox="1">
            <a:spLocks noChangeArrowheads="1"/>
          </p:cNvSpPr>
          <p:nvPr/>
        </p:nvSpPr>
        <p:spPr bwMode="auto">
          <a:xfrm>
            <a:off x="7070725" y="3733800"/>
            <a:ext cx="1616075" cy="517525"/>
          </a:xfrm>
          <a:prstGeom prst="rect">
            <a:avLst/>
          </a:prstGeom>
          <a:noFill/>
          <a:ln w="9525">
            <a:noFill/>
            <a:miter lim="800000"/>
            <a:headEnd/>
            <a:tailEnd/>
          </a:ln>
          <a:effectLst/>
        </p:spPr>
        <p:txBody>
          <a:bodyPr wrap="none">
            <a:spAutoFit/>
          </a:bodyPr>
          <a:lstStyle/>
          <a:p>
            <a:r>
              <a:rPr lang="en-US" sz="1400" b="1"/>
              <a:t>Global mean T</a:t>
            </a:r>
          </a:p>
          <a:p>
            <a:r>
              <a:rPr lang="en-US" sz="1400" b="1"/>
              <a:t>+ aerosol forcing</a:t>
            </a:r>
          </a:p>
        </p:txBody>
      </p:sp>
      <p:sp>
        <p:nvSpPr>
          <p:cNvPr id="145428" name="Line 20"/>
          <p:cNvSpPr>
            <a:spLocks noChangeShapeType="1"/>
          </p:cNvSpPr>
          <p:nvPr/>
        </p:nvSpPr>
        <p:spPr bwMode="auto">
          <a:xfrm flipH="1" flipV="1">
            <a:off x="6781800" y="3276600"/>
            <a:ext cx="381000" cy="457200"/>
          </a:xfrm>
          <a:prstGeom prst="line">
            <a:avLst/>
          </a:prstGeom>
          <a:noFill/>
          <a:ln w="38100">
            <a:solidFill>
              <a:schemeClr val="tx1"/>
            </a:solidFill>
            <a:round/>
            <a:headEnd/>
            <a:tailEnd type="triangle" w="med" len="med"/>
          </a:ln>
          <a:effectLst/>
        </p:spPr>
        <p:txBody>
          <a:bodyPr/>
          <a:lstStyle/>
          <a:p>
            <a:endParaRPr lang="en-US"/>
          </a:p>
        </p:txBody>
      </p:sp>
    </p:spTree>
    <p:extLst>
      <p:ext uri="{BB962C8B-B14F-4D97-AF65-F5344CB8AC3E}">
        <p14:creationId xmlns:p14="http://schemas.microsoft.com/office/powerpoint/2010/main" val="112168014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tk\Desktop\MDR_CM2_vs_HadCRUT2v_5yr_ANTHRO_Jclim_B.png"/>
          <p:cNvPicPr>
            <a:picLocks noChangeAspect="1" noChangeArrowheads="1"/>
          </p:cNvPicPr>
          <p:nvPr/>
        </p:nvPicPr>
        <p:blipFill>
          <a:blip r:embed="rId2" cstate="print"/>
          <a:srcRect/>
          <a:stretch>
            <a:fillRect/>
          </a:stretch>
        </p:blipFill>
        <p:spPr bwMode="auto">
          <a:xfrm>
            <a:off x="762000" y="457200"/>
            <a:ext cx="4526280" cy="3497580"/>
          </a:xfrm>
          <a:prstGeom prst="rect">
            <a:avLst/>
          </a:prstGeom>
          <a:noFill/>
        </p:spPr>
      </p:pic>
      <p:sp>
        <p:nvSpPr>
          <p:cNvPr id="97283" name="Text Box 5"/>
          <p:cNvSpPr txBox="1">
            <a:spLocks noChangeArrowheads="1"/>
          </p:cNvSpPr>
          <p:nvPr/>
        </p:nvSpPr>
        <p:spPr bwMode="auto">
          <a:xfrm>
            <a:off x="457200" y="176213"/>
            <a:ext cx="7637463" cy="336550"/>
          </a:xfrm>
          <a:prstGeom prst="rect">
            <a:avLst/>
          </a:prstGeom>
          <a:noFill/>
          <a:ln w="9525">
            <a:noFill/>
            <a:miter lim="800000"/>
            <a:headEnd/>
            <a:tailEnd/>
          </a:ln>
        </p:spPr>
        <p:txBody>
          <a:bodyPr wrap="none">
            <a:spAutoFit/>
          </a:bodyPr>
          <a:lstStyle/>
          <a:p>
            <a:r>
              <a:rPr lang="en-US" sz="1600"/>
              <a:t>What type of SST “anthropogenic signal” should we look for in the tropical Atlantic?</a:t>
            </a:r>
          </a:p>
        </p:txBody>
      </p:sp>
      <p:sp>
        <p:nvSpPr>
          <p:cNvPr id="97284" name="Text Box 6"/>
          <p:cNvSpPr txBox="1">
            <a:spLocks noChangeArrowheads="1"/>
          </p:cNvSpPr>
          <p:nvPr/>
        </p:nvSpPr>
        <p:spPr bwMode="auto">
          <a:xfrm>
            <a:off x="5486400" y="1600200"/>
            <a:ext cx="2209800" cy="952500"/>
          </a:xfrm>
          <a:prstGeom prst="rect">
            <a:avLst/>
          </a:prstGeom>
          <a:noFill/>
          <a:ln w="9525">
            <a:solidFill>
              <a:schemeClr val="tx1"/>
            </a:solidFill>
            <a:miter lim="800000"/>
            <a:headEnd/>
            <a:tailEnd/>
          </a:ln>
        </p:spPr>
        <p:txBody>
          <a:bodyPr>
            <a:spAutoFit/>
          </a:bodyPr>
          <a:lstStyle/>
          <a:p>
            <a:r>
              <a:rPr lang="en-US" sz="1400" b="1" u="sng"/>
              <a:t>Anthropogenic forcing</a:t>
            </a:r>
            <a:r>
              <a:rPr lang="en-US" sz="1400"/>
              <a:t>:     Linear trend-like, but the caveat of no indirect aerosol forcing yet.</a:t>
            </a:r>
          </a:p>
        </p:txBody>
      </p:sp>
      <p:sp>
        <p:nvSpPr>
          <p:cNvPr id="97285" name="Text Box 7"/>
          <p:cNvSpPr txBox="1">
            <a:spLocks noChangeArrowheads="1"/>
          </p:cNvSpPr>
          <p:nvPr/>
        </p:nvSpPr>
        <p:spPr bwMode="auto">
          <a:xfrm>
            <a:off x="5394325" y="6019800"/>
            <a:ext cx="3444875" cy="396875"/>
          </a:xfrm>
          <a:prstGeom prst="rect">
            <a:avLst/>
          </a:prstGeom>
          <a:noFill/>
          <a:ln w="9525">
            <a:noFill/>
            <a:miter lim="800000"/>
            <a:headEnd/>
            <a:tailEnd/>
          </a:ln>
        </p:spPr>
        <p:txBody>
          <a:bodyPr>
            <a:spAutoFit/>
          </a:bodyPr>
          <a:lstStyle/>
          <a:p>
            <a:r>
              <a:rPr lang="en-US" sz="1000"/>
              <a:t>Sources:  Vecchi and Knutson, J. Climate, 2008. See also Knutson et al. J. Climate, 2006</a:t>
            </a:r>
          </a:p>
        </p:txBody>
      </p:sp>
      <p:pic>
        <p:nvPicPr>
          <p:cNvPr id="97286" name="Picture 8" descr="MDR_CM2_vs_HadCRUT2v_5yr_ALLFORC_NewOrleans"/>
          <p:cNvPicPr>
            <a:picLocks noChangeAspect="1" noChangeArrowheads="1"/>
          </p:cNvPicPr>
          <p:nvPr/>
        </p:nvPicPr>
        <p:blipFill>
          <a:blip r:embed="rId3" cstate="print"/>
          <a:srcRect t="3922"/>
          <a:stretch>
            <a:fillRect/>
          </a:stretch>
        </p:blipFill>
        <p:spPr bwMode="auto">
          <a:xfrm>
            <a:off x="762000" y="3568700"/>
            <a:ext cx="4533900" cy="3365500"/>
          </a:xfrm>
          <a:prstGeom prst="rect">
            <a:avLst/>
          </a:prstGeom>
          <a:noFill/>
          <a:ln w="9525">
            <a:noFill/>
            <a:miter lim="800000"/>
            <a:headEnd/>
            <a:tailEnd/>
          </a:ln>
        </p:spPr>
      </p:pic>
      <p:sp>
        <p:nvSpPr>
          <p:cNvPr id="97287" name="Text Box 9"/>
          <p:cNvSpPr txBox="1">
            <a:spLocks noChangeArrowheads="1"/>
          </p:cNvSpPr>
          <p:nvPr/>
        </p:nvSpPr>
        <p:spPr bwMode="auto">
          <a:xfrm>
            <a:off x="5486400" y="4343400"/>
            <a:ext cx="3124200" cy="952500"/>
          </a:xfrm>
          <a:prstGeom prst="rect">
            <a:avLst/>
          </a:prstGeom>
          <a:noFill/>
          <a:ln w="9525">
            <a:solidFill>
              <a:schemeClr val="tx1"/>
            </a:solidFill>
            <a:miter lim="800000"/>
            <a:headEnd/>
            <a:tailEnd/>
          </a:ln>
        </p:spPr>
        <p:txBody>
          <a:bodyPr>
            <a:spAutoFit/>
          </a:bodyPr>
          <a:lstStyle/>
          <a:p>
            <a:r>
              <a:rPr lang="en-US" sz="1400" b="1" u="sng"/>
              <a:t>Natural + Anthropogenic forcing</a:t>
            </a:r>
            <a:r>
              <a:rPr lang="en-US" sz="1400"/>
              <a:t>:  Volcanic/solar/anthropogenic forcing gives a closer fit to observations … Residual (blue – black) = AMO??</a:t>
            </a:r>
          </a:p>
        </p:txBody>
      </p:sp>
      <p:sp>
        <p:nvSpPr>
          <p:cNvPr id="97288" name="Text Box 10"/>
          <p:cNvSpPr txBox="1">
            <a:spLocks noChangeArrowheads="1"/>
          </p:cNvSpPr>
          <p:nvPr/>
        </p:nvSpPr>
        <p:spPr bwMode="auto">
          <a:xfrm>
            <a:off x="8518525" y="90488"/>
            <a:ext cx="438150" cy="366712"/>
          </a:xfrm>
          <a:prstGeom prst="rect">
            <a:avLst/>
          </a:prstGeom>
          <a:noFill/>
          <a:ln w="9525">
            <a:noFill/>
            <a:miter lim="800000"/>
            <a:headEnd/>
            <a:tailEnd/>
          </a:ln>
        </p:spPr>
        <p:txBody>
          <a:bodyPr wrap="none">
            <a:spAutoFit/>
          </a:bodyPr>
          <a:lstStyle/>
          <a:p>
            <a:r>
              <a:rPr lang="en-US"/>
              <a:t>11</a:t>
            </a:r>
          </a:p>
        </p:txBody>
      </p:sp>
    </p:spTree>
    <p:extLst>
      <p:ext uri="{BB962C8B-B14F-4D97-AF65-F5344CB8AC3E}">
        <p14:creationId xmlns:p14="http://schemas.microsoft.com/office/powerpoint/2010/main" val="8901074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0" y="0"/>
            <a:ext cx="914400" cy="990600"/>
          </a:xfrm>
          <a:prstGeom prst="rect">
            <a:avLst/>
          </a:prstGeom>
          <a:solidFill>
            <a:schemeClr val="bg1"/>
          </a:solidFill>
          <a:ln w="9525">
            <a:noFill/>
            <a:miter lim="800000"/>
            <a:headEnd/>
            <a:tailEnd/>
          </a:ln>
        </p:spPr>
        <p:txBody>
          <a:bodyPr wrap="none" anchor="ctr"/>
          <a:lstStyle/>
          <a:p>
            <a:endParaRPr lang="en-US"/>
          </a:p>
        </p:txBody>
      </p:sp>
      <p:sp>
        <p:nvSpPr>
          <p:cNvPr id="28675" name="Rectangle 3"/>
          <p:cNvSpPr>
            <a:spLocks noChangeArrowheads="1"/>
          </p:cNvSpPr>
          <p:nvPr/>
        </p:nvSpPr>
        <p:spPr bwMode="auto">
          <a:xfrm>
            <a:off x="8229600" y="0"/>
            <a:ext cx="914400" cy="990600"/>
          </a:xfrm>
          <a:prstGeom prst="rect">
            <a:avLst/>
          </a:prstGeom>
          <a:solidFill>
            <a:schemeClr val="bg1"/>
          </a:solidFill>
          <a:ln w="9525">
            <a:noFill/>
            <a:miter lim="800000"/>
            <a:headEnd/>
            <a:tailEnd/>
          </a:ln>
        </p:spPr>
        <p:txBody>
          <a:bodyPr wrap="none" anchor="ctr"/>
          <a:lstStyle/>
          <a:p>
            <a:pPr algn="ctr"/>
            <a:endParaRPr lang="en-US"/>
          </a:p>
        </p:txBody>
      </p:sp>
      <p:sp>
        <p:nvSpPr>
          <p:cNvPr id="28677" name="Text Box 5"/>
          <p:cNvSpPr txBox="1">
            <a:spLocks noChangeArrowheads="1"/>
          </p:cNvSpPr>
          <p:nvPr/>
        </p:nvSpPr>
        <p:spPr bwMode="auto">
          <a:xfrm>
            <a:off x="6689725" y="6248400"/>
            <a:ext cx="2076450" cy="457200"/>
          </a:xfrm>
          <a:prstGeom prst="rect">
            <a:avLst/>
          </a:prstGeom>
          <a:noFill/>
          <a:ln w="9525">
            <a:noFill/>
            <a:miter lim="800000"/>
            <a:headEnd/>
            <a:tailEnd/>
          </a:ln>
        </p:spPr>
        <p:txBody>
          <a:bodyPr wrap="none">
            <a:spAutoFit/>
          </a:bodyPr>
          <a:lstStyle/>
          <a:p>
            <a:r>
              <a:rPr lang="en-US" sz="1200"/>
              <a:t>Source:</a:t>
            </a:r>
          </a:p>
          <a:p>
            <a:r>
              <a:rPr lang="en-US" sz="1200"/>
              <a:t>Vecchi et al. </a:t>
            </a:r>
            <a:r>
              <a:rPr lang="en-US" sz="1200" i="1"/>
              <a:t>Science</a:t>
            </a:r>
            <a:r>
              <a:rPr lang="en-US" sz="1200"/>
              <a:t> (2008)</a:t>
            </a:r>
          </a:p>
        </p:txBody>
      </p:sp>
      <p:sp>
        <p:nvSpPr>
          <p:cNvPr id="28678" name="Text Box 6"/>
          <p:cNvSpPr txBox="1">
            <a:spLocks noChangeArrowheads="1"/>
          </p:cNvSpPr>
          <p:nvPr/>
        </p:nvSpPr>
        <p:spPr bwMode="auto">
          <a:xfrm>
            <a:off x="6172200" y="1382713"/>
            <a:ext cx="2667000" cy="1600200"/>
          </a:xfrm>
          <a:prstGeom prst="rect">
            <a:avLst/>
          </a:prstGeom>
          <a:noFill/>
          <a:ln w="9525">
            <a:noFill/>
            <a:miter lim="800000"/>
            <a:headEnd/>
            <a:tailEnd/>
          </a:ln>
        </p:spPr>
        <p:txBody>
          <a:bodyPr>
            <a:spAutoFit/>
          </a:bodyPr>
          <a:lstStyle/>
          <a:p>
            <a:r>
              <a:rPr lang="en-US" sz="1400" b="1"/>
              <a:t>Projection 1:  Absolute SST</a:t>
            </a:r>
          </a:p>
          <a:p>
            <a:endParaRPr lang="en-US" sz="1400"/>
          </a:p>
          <a:p>
            <a:pPr>
              <a:buFont typeface="Arial" charset="0"/>
              <a:buChar char="•"/>
            </a:pPr>
            <a:r>
              <a:rPr lang="en-US" sz="1400"/>
              <a:t>  ~300% projected increase in </a:t>
            </a:r>
          </a:p>
          <a:p>
            <a:r>
              <a:rPr lang="en-US" sz="1400"/>
              <a:t>          Power Dissipation</a:t>
            </a:r>
          </a:p>
          <a:p>
            <a:pPr>
              <a:buFont typeface="Arial" charset="0"/>
              <a:buChar char="•"/>
            </a:pPr>
            <a:endParaRPr lang="en-US" sz="1400"/>
          </a:p>
          <a:p>
            <a:pPr>
              <a:buFont typeface="Arial" charset="0"/>
              <a:buChar char="•"/>
            </a:pPr>
            <a:r>
              <a:rPr lang="en-US" sz="1400"/>
              <a:t>    Indirect attribution:  </a:t>
            </a:r>
          </a:p>
          <a:p>
            <a:r>
              <a:rPr lang="en-US" sz="1400"/>
              <a:t>     CO2 </a:t>
            </a:r>
            <a:r>
              <a:rPr lang="en-US" sz="1400">
                <a:sym typeface="Wingdings" pitchFamily="2" charset="2"/>
              </a:rPr>
              <a:t> SST  Hurricanes</a:t>
            </a:r>
            <a:endParaRPr lang="en-US" sz="1400"/>
          </a:p>
        </p:txBody>
      </p:sp>
      <p:sp>
        <p:nvSpPr>
          <p:cNvPr id="28679" name="Text Box 7"/>
          <p:cNvSpPr txBox="1">
            <a:spLocks noChangeArrowheads="1"/>
          </p:cNvSpPr>
          <p:nvPr/>
        </p:nvSpPr>
        <p:spPr bwMode="auto">
          <a:xfrm>
            <a:off x="6172200" y="4419600"/>
            <a:ext cx="2454275" cy="1600200"/>
          </a:xfrm>
          <a:prstGeom prst="rect">
            <a:avLst/>
          </a:prstGeom>
          <a:noFill/>
          <a:ln w="9525">
            <a:noFill/>
            <a:miter lim="800000"/>
            <a:headEnd/>
            <a:tailEnd/>
          </a:ln>
        </p:spPr>
        <p:txBody>
          <a:bodyPr>
            <a:spAutoFit/>
          </a:bodyPr>
          <a:lstStyle/>
          <a:p>
            <a:r>
              <a:rPr lang="en-US" sz="1400" b="1"/>
              <a:t>Projection 2:  Relative SST</a:t>
            </a:r>
          </a:p>
          <a:p>
            <a:endParaRPr lang="en-US" sz="1400"/>
          </a:p>
          <a:p>
            <a:pPr>
              <a:buFont typeface="Arial" charset="0"/>
              <a:buChar char="•"/>
            </a:pPr>
            <a:r>
              <a:rPr lang="en-US" sz="1400"/>
              <a:t>  Projected change:   </a:t>
            </a:r>
          </a:p>
          <a:p>
            <a:r>
              <a:rPr lang="en-US" sz="1400"/>
              <a:t>    sign uncertain, +/- 80%   </a:t>
            </a:r>
          </a:p>
          <a:p>
            <a:pPr>
              <a:buFont typeface="Arial" charset="0"/>
              <a:buChar char="•"/>
            </a:pPr>
            <a:endParaRPr lang="en-US" sz="1400"/>
          </a:p>
          <a:p>
            <a:pPr>
              <a:buFont typeface="Arial" charset="0"/>
              <a:buChar char="•"/>
            </a:pPr>
            <a:r>
              <a:rPr lang="en-US" sz="1400"/>
              <a:t>  No Attribution</a:t>
            </a:r>
          </a:p>
          <a:p>
            <a:endParaRPr lang="en-US" sz="1400"/>
          </a:p>
        </p:txBody>
      </p:sp>
      <p:sp>
        <p:nvSpPr>
          <p:cNvPr id="28680" name="Text Box 8"/>
          <p:cNvSpPr txBox="1">
            <a:spLocks noChangeArrowheads="1"/>
          </p:cNvSpPr>
          <p:nvPr/>
        </p:nvSpPr>
        <p:spPr bwMode="auto">
          <a:xfrm>
            <a:off x="501650" y="76200"/>
            <a:ext cx="7118350" cy="641350"/>
          </a:xfrm>
          <a:prstGeom prst="rect">
            <a:avLst/>
          </a:prstGeom>
          <a:solidFill>
            <a:schemeClr val="bg1"/>
          </a:solidFill>
          <a:ln w="9525">
            <a:noFill/>
            <a:miter lim="800000"/>
            <a:headEnd/>
            <a:tailEnd/>
          </a:ln>
        </p:spPr>
        <p:txBody>
          <a:bodyPr>
            <a:spAutoFit/>
          </a:bodyPr>
          <a:lstStyle/>
          <a:p>
            <a:pPr algn="ctr"/>
            <a:r>
              <a:rPr lang="en-US" b="1" dirty="0"/>
              <a:t>Statistical projections of 21</a:t>
            </a:r>
            <a:r>
              <a:rPr lang="en-US" b="1" baseline="30000" dirty="0"/>
              <a:t>st</a:t>
            </a:r>
            <a:r>
              <a:rPr lang="en-US" b="1" dirty="0"/>
              <a:t> century Atlantic hurricane activity have a </a:t>
            </a:r>
            <a:r>
              <a:rPr lang="en-US" b="1" dirty="0" smtClean="0"/>
              <a:t>large </a:t>
            </a:r>
            <a:r>
              <a:rPr lang="en-US" b="1" dirty="0"/>
              <a:t>dependence on the predictor used.</a:t>
            </a:r>
            <a:r>
              <a:rPr lang="en-US" dirty="0"/>
              <a:t> </a:t>
            </a:r>
          </a:p>
        </p:txBody>
      </p:sp>
      <p:pic>
        <p:nvPicPr>
          <p:cNvPr id="28681" name="Picture 9" descr="VSS08-Figure-WMO.png"/>
          <p:cNvPicPr>
            <a:picLocks noChangeAspect="1"/>
          </p:cNvPicPr>
          <p:nvPr/>
        </p:nvPicPr>
        <p:blipFill>
          <a:blip r:embed="rId3" cstate="print"/>
          <a:srcRect/>
          <a:stretch>
            <a:fillRect/>
          </a:stretch>
        </p:blipFill>
        <p:spPr bwMode="auto">
          <a:xfrm>
            <a:off x="668338" y="971550"/>
            <a:ext cx="5046662" cy="5657850"/>
          </a:xfrm>
          <a:prstGeom prst="rect">
            <a:avLst/>
          </a:prstGeom>
          <a:noFill/>
          <a:ln w="9525">
            <a:noFill/>
            <a:miter lim="800000"/>
            <a:headEnd/>
            <a:tailEnd/>
          </a:ln>
        </p:spPr>
      </p:pic>
      <p:sp>
        <p:nvSpPr>
          <p:cNvPr id="10" name="Slide Number Placeholder 9"/>
          <p:cNvSpPr>
            <a:spLocks noGrp="1"/>
          </p:cNvSpPr>
          <p:nvPr>
            <p:ph type="sldNum" sz="quarter" idx="12"/>
          </p:nvPr>
        </p:nvSpPr>
        <p:spPr>
          <a:xfrm>
            <a:off x="8153400" y="228600"/>
            <a:ext cx="685800" cy="380999"/>
          </a:xfrm>
        </p:spPr>
        <p:txBody>
          <a:bodyPr/>
          <a:lstStyle/>
          <a:p>
            <a:pPr>
              <a:defRPr/>
            </a:pPr>
            <a:r>
              <a:rPr lang="en-US" dirty="0" smtClean="0"/>
              <a:t>4</a:t>
            </a: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8A97866-CB54-48DE-B24C-559CF9375FC2}" type="slidenum">
              <a:rPr lang="en-US" smtClean="0"/>
              <a:pPr>
                <a:defRPr/>
              </a:pPr>
              <a:t>70</a:t>
            </a:fld>
            <a:endParaRPr lang="en-US"/>
          </a:p>
        </p:txBody>
      </p:sp>
      <p:pic>
        <p:nvPicPr>
          <p:cNvPr id="1026" name="Picture 2"/>
          <p:cNvPicPr>
            <a:picLocks noChangeAspect="1" noChangeArrowheads="1"/>
          </p:cNvPicPr>
          <p:nvPr/>
        </p:nvPicPr>
        <p:blipFill>
          <a:blip r:embed="rId2" cstate="print"/>
          <a:srcRect/>
          <a:stretch>
            <a:fillRect/>
          </a:stretch>
        </p:blipFill>
        <p:spPr bwMode="auto">
          <a:xfrm>
            <a:off x="381000" y="311658"/>
            <a:ext cx="5991320" cy="6165342"/>
          </a:xfrm>
          <a:prstGeom prst="rect">
            <a:avLst/>
          </a:prstGeom>
          <a:noFill/>
          <a:ln w="9525">
            <a:noFill/>
            <a:miter lim="800000"/>
            <a:headEnd/>
            <a:tailEnd/>
          </a:ln>
        </p:spPr>
      </p:pic>
      <p:sp>
        <p:nvSpPr>
          <p:cNvPr id="4" name="TextBox 3"/>
          <p:cNvSpPr txBox="1"/>
          <p:nvPr/>
        </p:nvSpPr>
        <p:spPr>
          <a:xfrm>
            <a:off x="609600" y="6581001"/>
            <a:ext cx="2662460" cy="276999"/>
          </a:xfrm>
          <a:prstGeom prst="rect">
            <a:avLst/>
          </a:prstGeom>
          <a:noFill/>
        </p:spPr>
        <p:txBody>
          <a:bodyPr wrap="none" rtlCol="0">
            <a:spAutoFit/>
          </a:bodyPr>
          <a:lstStyle/>
          <a:p>
            <a:r>
              <a:rPr lang="en-US" sz="1200" dirty="0" smtClean="0"/>
              <a:t>Source:  Ting et al., J. Climate, 2009</a:t>
            </a:r>
            <a:endParaRPr lang="en-US" sz="1200" dirty="0"/>
          </a:p>
        </p:txBody>
      </p:sp>
      <p:cxnSp>
        <p:nvCxnSpPr>
          <p:cNvPr id="6" name="Straight Connector 5"/>
          <p:cNvCxnSpPr/>
          <p:nvPr/>
        </p:nvCxnSpPr>
        <p:spPr bwMode="auto">
          <a:xfrm>
            <a:off x="1524000" y="4876800"/>
            <a:ext cx="4343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8" name="TextBox 7"/>
          <p:cNvSpPr txBox="1"/>
          <p:nvPr/>
        </p:nvSpPr>
        <p:spPr>
          <a:xfrm>
            <a:off x="304800" y="3121223"/>
            <a:ext cx="6647717" cy="307777"/>
          </a:xfrm>
          <a:prstGeom prst="rect">
            <a:avLst/>
          </a:prstGeom>
          <a:solidFill>
            <a:schemeClr val="bg1"/>
          </a:solidFill>
        </p:spPr>
        <p:txBody>
          <a:bodyPr wrap="none" rtlCol="0">
            <a:spAutoFit/>
          </a:bodyPr>
          <a:lstStyle/>
          <a:p>
            <a:r>
              <a:rPr lang="en-US" sz="1400" b="1" dirty="0" smtClean="0"/>
              <a:t>Estimated contribution of internal variability to Atlantic (MDR) SST changes</a:t>
            </a:r>
            <a:endParaRPr lang="en-US" sz="1400" b="1" dirty="0"/>
          </a:p>
        </p:txBody>
      </p:sp>
      <p:sp>
        <p:nvSpPr>
          <p:cNvPr id="9" name="TextBox 8"/>
          <p:cNvSpPr txBox="1"/>
          <p:nvPr/>
        </p:nvSpPr>
        <p:spPr>
          <a:xfrm>
            <a:off x="6096000" y="3657600"/>
            <a:ext cx="2819400" cy="2062103"/>
          </a:xfrm>
          <a:prstGeom prst="rect">
            <a:avLst/>
          </a:prstGeom>
          <a:noFill/>
        </p:spPr>
        <p:txBody>
          <a:bodyPr wrap="square" rtlCol="0">
            <a:spAutoFit/>
          </a:bodyPr>
          <a:lstStyle/>
          <a:p>
            <a:r>
              <a:rPr lang="en-US" sz="1600" b="1" dirty="0" smtClean="0"/>
              <a:t>Left:  Some model analyses suggest that the AMO may  presently be near a neutral state, implying a possible further increase in Atlantic hurricane activity during the next few decades.</a:t>
            </a:r>
            <a:endParaRPr lang="en-US" sz="1600" b="1" dirty="0"/>
          </a:p>
        </p:txBody>
      </p:sp>
      <p:sp>
        <p:nvSpPr>
          <p:cNvPr id="10" name="Rectangle 9"/>
          <p:cNvSpPr/>
          <p:nvPr/>
        </p:nvSpPr>
        <p:spPr>
          <a:xfrm>
            <a:off x="228600" y="152400"/>
            <a:ext cx="6248400" cy="307777"/>
          </a:xfrm>
          <a:prstGeom prst="rect">
            <a:avLst/>
          </a:prstGeom>
          <a:solidFill>
            <a:schemeClr val="bg1"/>
          </a:solidFill>
        </p:spPr>
        <p:txBody>
          <a:bodyPr wrap="square">
            <a:spAutoFit/>
          </a:bodyPr>
          <a:lstStyle/>
          <a:p>
            <a:r>
              <a:rPr lang="en-US" sz="1400" b="1" dirty="0" smtClean="0"/>
              <a:t>Fitting Atlantic (MDR) SST changes with climate model all-forcing runs </a:t>
            </a:r>
            <a:endParaRPr lang="en-US" sz="1400" b="1" dirty="0"/>
          </a:p>
        </p:txBody>
      </p:sp>
    </p:spTree>
    <p:extLst>
      <p:ext uri="{BB962C8B-B14F-4D97-AF65-F5344CB8AC3E}">
        <p14:creationId xmlns:p14="http://schemas.microsoft.com/office/powerpoint/2010/main" val="128924266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Zhang_2006gl028683-p01_orig"/>
          <p:cNvPicPr>
            <a:picLocks noChangeAspect="1" noChangeArrowheads="1"/>
          </p:cNvPicPr>
          <p:nvPr/>
        </p:nvPicPr>
        <p:blipFill>
          <a:blip r:embed="rId2" cstate="print"/>
          <a:srcRect b="62399"/>
          <a:stretch>
            <a:fillRect/>
          </a:stretch>
        </p:blipFill>
        <p:spPr bwMode="auto">
          <a:xfrm>
            <a:off x="381000" y="685800"/>
            <a:ext cx="5365750" cy="2149475"/>
          </a:xfrm>
          <a:prstGeom prst="rect">
            <a:avLst/>
          </a:prstGeom>
          <a:noFill/>
          <a:ln w="9525">
            <a:noFill/>
            <a:miter lim="800000"/>
            <a:headEnd/>
            <a:tailEnd/>
          </a:ln>
        </p:spPr>
      </p:pic>
      <p:pic>
        <p:nvPicPr>
          <p:cNvPr id="109571" name="Picture 3" descr="Zhang_2007gl030225-p01_orig"/>
          <p:cNvPicPr>
            <a:picLocks noChangeAspect="1" noChangeArrowheads="1"/>
          </p:cNvPicPr>
          <p:nvPr/>
        </p:nvPicPr>
        <p:blipFill>
          <a:blip r:embed="rId3" cstate="print"/>
          <a:srcRect t="2761" r="48332" b="33104"/>
          <a:stretch>
            <a:fillRect/>
          </a:stretch>
        </p:blipFill>
        <p:spPr bwMode="auto">
          <a:xfrm>
            <a:off x="457200" y="3048000"/>
            <a:ext cx="2286000" cy="3540125"/>
          </a:xfrm>
          <a:prstGeom prst="rect">
            <a:avLst/>
          </a:prstGeom>
          <a:noFill/>
          <a:ln w="9525">
            <a:noFill/>
            <a:miter lim="800000"/>
            <a:headEnd/>
            <a:tailEnd/>
          </a:ln>
        </p:spPr>
      </p:pic>
      <p:sp>
        <p:nvSpPr>
          <p:cNvPr id="109572" name="Text Box 4"/>
          <p:cNvSpPr txBox="1">
            <a:spLocks noChangeArrowheads="1"/>
          </p:cNvSpPr>
          <p:nvPr/>
        </p:nvSpPr>
        <p:spPr bwMode="auto">
          <a:xfrm>
            <a:off x="6461125" y="773113"/>
            <a:ext cx="2301875" cy="1803400"/>
          </a:xfrm>
          <a:prstGeom prst="rect">
            <a:avLst/>
          </a:prstGeom>
          <a:noFill/>
          <a:ln w="9525">
            <a:solidFill>
              <a:schemeClr val="tx1"/>
            </a:solidFill>
            <a:miter lim="800000"/>
            <a:headEnd/>
            <a:tailEnd/>
          </a:ln>
        </p:spPr>
        <p:txBody>
          <a:bodyPr>
            <a:spAutoFit/>
          </a:bodyPr>
          <a:lstStyle/>
          <a:p>
            <a:pPr eaLnBrk="1" hangingPunct="1"/>
            <a:r>
              <a:rPr lang="en-US" sz="1400" b="1"/>
              <a:t>Model:  Radiative forcing and ocean circulation changes both provide a plausible explanation for the fluctuations in 20</a:t>
            </a:r>
            <a:r>
              <a:rPr lang="en-US" sz="1400" b="1" baseline="30000"/>
              <a:t>th</a:t>
            </a:r>
            <a:r>
              <a:rPr lang="en-US" sz="1400" b="1"/>
              <a:t> century Northern Hemisphere mean temperature (detrended)</a:t>
            </a:r>
          </a:p>
        </p:txBody>
      </p:sp>
      <p:sp>
        <p:nvSpPr>
          <p:cNvPr id="109573" name="Text Box 5"/>
          <p:cNvSpPr txBox="1">
            <a:spLocks noChangeArrowheads="1"/>
          </p:cNvSpPr>
          <p:nvPr/>
        </p:nvSpPr>
        <p:spPr bwMode="auto">
          <a:xfrm>
            <a:off x="3489325" y="3657600"/>
            <a:ext cx="2454275" cy="2016125"/>
          </a:xfrm>
          <a:prstGeom prst="rect">
            <a:avLst/>
          </a:prstGeom>
          <a:noFill/>
          <a:ln w="9525">
            <a:solidFill>
              <a:schemeClr val="tx1"/>
            </a:solidFill>
            <a:miter lim="800000"/>
            <a:headEnd/>
            <a:tailEnd/>
          </a:ln>
        </p:spPr>
        <p:txBody>
          <a:bodyPr>
            <a:spAutoFit/>
          </a:bodyPr>
          <a:lstStyle/>
          <a:p>
            <a:pPr eaLnBrk="1" hangingPunct="1"/>
            <a:r>
              <a:rPr lang="en-US" sz="1400" b="1" dirty="0"/>
              <a:t>Model:  Some tentative evidence in support of a significant role for ocean circulation changes:  surface and sub-surface fluctuations are out of phase in observations and modeled AMO-like change.</a:t>
            </a:r>
          </a:p>
        </p:txBody>
      </p:sp>
      <p:sp>
        <p:nvSpPr>
          <p:cNvPr id="109574" name="Text Box 6"/>
          <p:cNvSpPr txBox="1">
            <a:spLocks noChangeArrowheads="1"/>
          </p:cNvSpPr>
          <p:nvPr/>
        </p:nvSpPr>
        <p:spPr bwMode="auto">
          <a:xfrm>
            <a:off x="4343400" y="6096000"/>
            <a:ext cx="3962400" cy="400110"/>
          </a:xfrm>
          <a:prstGeom prst="rect">
            <a:avLst/>
          </a:prstGeom>
          <a:noFill/>
          <a:ln w="9525">
            <a:noFill/>
            <a:miter lim="800000"/>
            <a:headEnd/>
            <a:tailEnd/>
          </a:ln>
        </p:spPr>
        <p:txBody>
          <a:bodyPr wrap="square">
            <a:spAutoFit/>
          </a:bodyPr>
          <a:lstStyle/>
          <a:p>
            <a:pPr eaLnBrk="1" hangingPunct="1"/>
            <a:r>
              <a:rPr lang="en-US" sz="1000" dirty="0"/>
              <a:t>Sources:  Zhang, </a:t>
            </a:r>
            <a:r>
              <a:rPr lang="en-US" sz="1000" dirty="0" err="1"/>
              <a:t>Delworth</a:t>
            </a:r>
            <a:r>
              <a:rPr lang="en-US" sz="1000" dirty="0"/>
              <a:t> and Held (2006)</a:t>
            </a:r>
          </a:p>
          <a:p>
            <a:pPr eaLnBrk="1" hangingPunct="1"/>
            <a:r>
              <a:rPr lang="en-US" sz="1000" dirty="0"/>
              <a:t>                Zhang (2007) </a:t>
            </a:r>
            <a:r>
              <a:rPr lang="en-US" sz="1000" dirty="0" smtClean="0"/>
              <a:t> Zhang and </a:t>
            </a:r>
            <a:r>
              <a:rPr lang="en-US" sz="1000" dirty="0" err="1" smtClean="0"/>
              <a:t>Delworth</a:t>
            </a:r>
            <a:r>
              <a:rPr lang="en-US" sz="1000" dirty="0" smtClean="0"/>
              <a:t>  (2009) GRL </a:t>
            </a:r>
            <a:r>
              <a:rPr lang="en-US" sz="1000" dirty="0"/>
              <a:t>papers.</a:t>
            </a:r>
          </a:p>
        </p:txBody>
      </p:sp>
      <p:sp>
        <p:nvSpPr>
          <p:cNvPr id="109575" name="AutoShape 7"/>
          <p:cNvSpPr>
            <a:spLocks noChangeArrowheads="1"/>
          </p:cNvSpPr>
          <p:nvPr/>
        </p:nvSpPr>
        <p:spPr bwMode="auto">
          <a:xfrm>
            <a:off x="5715000" y="1524000"/>
            <a:ext cx="685800" cy="485775"/>
          </a:xfrm>
          <a:prstGeom prst="leftArrow">
            <a:avLst>
              <a:gd name="adj1" fmla="val 50000"/>
              <a:gd name="adj2" fmla="val 35294"/>
            </a:avLst>
          </a:prstGeom>
          <a:solidFill>
            <a:schemeClr val="accent1"/>
          </a:solidFill>
          <a:ln w="9525">
            <a:solidFill>
              <a:schemeClr val="tx1"/>
            </a:solidFill>
            <a:miter lim="800000"/>
            <a:headEnd/>
            <a:tailEnd/>
          </a:ln>
        </p:spPr>
        <p:txBody>
          <a:bodyPr wrap="none" anchor="ctr"/>
          <a:lstStyle/>
          <a:p>
            <a:endParaRPr lang="en-US"/>
          </a:p>
        </p:txBody>
      </p:sp>
      <p:sp>
        <p:nvSpPr>
          <p:cNvPr id="109576" name="AutoShape 8"/>
          <p:cNvSpPr>
            <a:spLocks noChangeArrowheads="1"/>
          </p:cNvSpPr>
          <p:nvPr/>
        </p:nvSpPr>
        <p:spPr bwMode="auto">
          <a:xfrm>
            <a:off x="2590800" y="3733800"/>
            <a:ext cx="838200" cy="304800"/>
          </a:xfrm>
          <a:prstGeom prst="leftArrow">
            <a:avLst>
              <a:gd name="adj1" fmla="val 50000"/>
              <a:gd name="adj2" fmla="val 77760"/>
            </a:avLst>
          </a:prstGeom>
          <a:solidFill>
            <a:schemeClr val="accent1"/>
          </a:solidFill>
          <a:ln w="9525">
            <a:solidFill>
              <a:schemeClr val="tx1"/>
            </a:solidFill>
            <a:miter lim="800000"/>
            <a:headEnd/>
            <a:tailEnd/>
          </a:ln>
        </p:spPr>
        <p:txBody>
          <a:bodyPr wrap="none" anchor="ctr"/>
          <a:lstStyle/>
          <a:p>
            <a:endParaRPr lang="en-US"/>
          </a:p>
        </p:txBody>
      </p:sp>
      <p:sp>
        <p:nvSpPr>
          <p:cNvPr id="109577" name="Text Box 9"/>
          <p:cNvSpPr txBox="1">
            <a:spLocks noChangeArrowheads="1"/>
          </p:cNvSpPr>
          <p:nvPr/>
        </p:nvSpPr>
        <p:spPr bwMode="auto">
          <a:xfrm>
            <a:off x="400050" y="152400"/>
            <a:ext cx="8743950" cy="366713"/>
          </a:xfrm>
          <a:prstGeom prst="rect">
            <a:avLst/>
          </a:prstGeom>
          <a:noFill/>
          <a:ln w="9525">
            <a:noFill/>
            <a:miter lim="800000"/>
            <a:headEnd/>
            <a:tailEnd/>
          </a:ln>
        </p:spPr>
        <p:txBody>
          <a:bodyPr wrap="none">
            <a:spAutoFit/>
          </a:bodyPr>
          <a:lstStyle/>
          <a:p>
            <a:pPr eaLnBrk="1" hangingPunct="1"/>
            <a:r>
              <a:rPr lang="en-US"/>
              <a:t>Internal Climate Variability vs Radiative Forcing:  Detrended NH Mean Temperatures</a:t>
            </a:r>
          </a:p>
        </p:txBody>
      </p:sp>
      <p:sp>
        <p:nvSpPr>
          <p:cNvPr id="109578" name="AutoShape 10"/>
          <p:cNvSpPr>
            <a:spLocks noChangeArrowheads="1"/>
          </p:cNvSpPr>
          <p:nvPr/>
        </p:nvSpPr>
        <p:spPr bwMode="auto">
          <a:xfrm>
            <a:off x="2743200" y="5105400"/>
            <a:ext cx="685800" cy="485775"/>
          </a:xfrm>
          <a:prstGeom prst="leftArrow">
            <a:avLst>
              <a:gd name="adj1" fmla="val 50000"/>
              <a:gd name="adj2" fmla="val 35294"/>
            </a:avLst>
          </a:prstGeom>
          <a:solidFill>
            <a:schemeClr val="accent1"/>
          </a:solidFill>
          <a:ln w="9525">
            <a:solidFill>
              <a:schemeClr val="tx1"/>
            </a:solidFill>
            <a:miter lim="800000"/>
            <a:headEnd/>
            <a:tailEnd/>
          </a:ln>
        </p:spPr>
        <p:txBody>
          <a:bodyPr wrap="none" anchor="ctr"/>
          <a:lstStyle/>
          <a:p>
            <a:endParaRPr lang="en-US"/>
          </a:p>
        </p:txBody>
      </p:sp>
      <p:sp>
        <p:nvSpPr>
          <p:cNvPr id="12" name="Rectangle 11"/>
          <p:cNvSpPr/>
          <p:nvPr/>
        </p:nvSpPr>
        <p:spPr>
          <a:xfrm>
            <a:off x="6400800" y="3289518"/>
            <a:ext cx="2438400" cy="2677656"/>
          </a:xfrm>
          <a:prstGeom prst="rect">
            <a:avLst/>
          </a:prstGeom>
          <a:ln>
            <a:solidFill>
              <a:schemeClr val="tx1"/>
            </a:solidFill>
          </a:ln>
        </p:spPr>
        <p:txBody>
          <a:bodyPr wrap="square">
            <a:spAutoFit/>
          </a:bodyPr>
          <a:lstStyle/>
          <a:p>
            <a:pPr eaLnBrk="1" hangingPunct="1"/>
            <a:r>
              <a:rPr lang="en-US" sz="1400" b="1" dirty="0" smtClean="0"/>
              <a:t>Regression:  Model and </a:t>
            </a:r>
            <a:r>
              <a:rPr lang="en-US" sz="1400" b="1" dirty="0" err="1" smtClean="0"/>
              <a:t>obs</a:t>
            </a:r>
            <a:r>
              <a:rPr lang="en-US" sz="1400" b="1" dirty="0" smtClean="0"/>
              <a:t>:  Internal (AMO) variability in GFDL model is much more effective at altering tropical Atlantic </a:t>
            </a:r>
            <a:r>
              <a:rPr lang="en-US" sz="1400" b="1" dirty="0" err="1" smtClean="0"/>
              <a:t>windshear</a:t>
            </a:r>
            <a:r>
              <a:rPr lang="en-US" sz="1400" b="1" dirty="0" smtClean="0"/>
              <a:t> and potential intensity than is </a:t>
            </a:r>
            <a:r>
              <a:rPr lang="en-US" sz="1400" b="1" dirty="0" err="1" smtClean="0"/>
              <a:t>radiatively</a:t>
            </a:r>
            <a:r>
              <a:rPr lang="en-US" sz="1400" b="1" dirty="0" smtClean="0"/>
              <a:t> forced change.  So not sufficient to compare size of natural and anthropogenic SST contributions alone.</a:t>
            </a:r>
            <a:endParaRPr lang="en-US" b="1" dirty="0"/>
          </a:p>
        </p:txBody>
      </p:sp>
    </p:spTree>
    <p:extLst>
      <p:ext uri="{BB962C8B-B14F-4D97-AF65-F5344CB8AC3E}">
        <p14:creationId xmlns:p14="http://schemas.microsoft.com/office/powerpoint/2010/main" val="332969191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565150" y="369888"/>
            <a:ext cx="6521450" cy="6411912"/>
          </a:xfrm>
          <a:prstGeom prst="rect">
            <a:avLst/>
          </a:prstGeom>
          <a:noFill/>
          <a:ln w="9525">
            <a:noFill/>
            <a:miter lim="800000"/>
            <a:headEnd/>
            <a:tailEnd/>
          </a:ln>
        </p:spPr>
      </p:pic>
      <p:sp>
        <p:nvSpPr>
          <p:cNvPr id="16387" name="TextBox 2"/>
          <p:cNvSpPr txBox="1">
            <a:spLocks noChangeArrowheads="1"/>
          </p:cNvSpPr>
          <p:nvPr/>
        </p:nvSpPr>
        <p:spPr bwMode="auto">
          <a:xfrm>
            <a:off x="533400" y="76200"/>
            <a:ext cx="6753225" cy="369888"/>
          </a:xfrm>
          <a:prstGeom prst="rect">
            <a:avLst/>
          </a:prstGeom>
          <a:noFill/>
          <a:ln w="9525">
            <a:noFill/>
            <a:miter lim="800000"/>
            <a:headEnd/>
            <a:tailEnd/>
          </a:ln>
        </p:spPr>
        <p:txBody>
          <a:bodyPr wrap="none">
            <a:spAutoFit/>
          </a:bodyPr>
          <a:lstStyle/>
          <a:p>
            <a:r>
              <a:rPr lang="en-US" dirty="0">
                <a:latin typeface="Calibri" pitchFamily="34" charset="0"/>
              </a:rPr>
              <a:t>Tropical Cyclones Frequency Projections (Late 21</a:t>
            </a:r>
            <a:r>
              <a:rPr lang="en-US" baseline="30000" dirty="0">
                <a:latin typeface="Calibri" pitchFamily="34" charset="0"/>
              </a:rPr>
              <a:t>st</a:t>
            </a:r>
            <a:r>
              <a:rPr lang="en-US" dirty="0">
                <a:latin typeface="Calibri" pitchFamily="34" charset="0"/>
              </a:rPr>
              <a:t> century) - Summary</a:t>
            </a:r>
          </a:p>
        </p:txBody>
      </p:sp>
      <p:sp>
        <p:nvSpPr>
          <p:cNvPr id="16388" name="TextBox 3"/>
          <p:cNvSpPr txBox="1">
            <a:spLocks noChangeArrowheads="1"/>
          </p:cNvSpPr>
          <p:nvPr/>
        </p:nvSpPr>
        <p:spPr bwMode="auto">
          <a:xfrm>
            <a:off x="7467600" y="1524000"/>
            <a:ext cx="1663700" cy="923925"/>
          </a:xfrm>
          <a:prstGeom prst="rect">
            <a:avLst/>
          </a:prstGeom>
          <a:noFill/>
          <a:ln w="9525">
            <a:noFill/>
            <a:miter lim="800000"/>
            <a:headEnd/>
            <a:tailEnd/>
          </a:ln>
        </p:spPr>
        <p:txBody>
          <a:bodyPr wrap="none">
            <a:spAutoFit/>
          </a:bodyPr>
          <a:lstStyle/>
          <a:p>
            <a:r>
              <a:rPr lang="en-US">
                <a:solidFill>
                  <a:srgbClr val="00B0F0"/>
                </a:solidFill>
                <a:latin typeface="Calibri" pitchFamily="34" charset="0"/>
              </a:rPr>
              <a:t>Blue</a:t>
            </a:r>
            <a:r>
              <a:rPr lang="en-US">
                <a:latin typeface="Calibri" pitchFamily="34" charset="0"/>
              </a:rPr>
              <a:t> = decrease</a:t>
            </a:r>
          </a:p>
          <a:p>
            <a:endParaRPr lang="en-US">
              <a:latin typeface="Calibri" pitchFamily="34" charset="0"/>
            </a:endParaRPr>
          </a:p>
          <a:p>
            <a:r>
              <a:rPr lang="en-US">
                <a:solidFill>
                  <a:srgbClr val="FF0000"/>
                </a:solidFill>
                <a:latin typeface="Calibri" pitchFamily="34" charset="0"/>
              </a:rPr>
              <a:t>Red</a:t>
            </a:r>
            <a:r>
              <a:rPr lang="en-US">
                <a:latin typeface="Calibri" pitchFamily="34" charset="0"/>
              </a:rPr>
              <a:t> = increase</a:t>
            </a:r>
          </a:p>
        </p:txBody>
      </p:sp>
      <p:sp>
        <p:nvSpPr>
          <p:cNvPr id="5" name="Rectangle 4"/>
          <p:cNvSpPr/>
          <p:nvPr/>
        </p:nvSpPr>
        <p:spPr bwMode="auto">
          <a:xfrm>
            <a:off x="4800600" y="457200"/>
            <a:ext cx="457200" cy="6248400"/>
          </a:xfrm>
          <a:prstGeom prst="rect">
            <a:avLst/>
          </a:prstGeom>
          <a:no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 name="TextBox 5"/>
          <p:cNvSpPr txBox="1"/>
          <p:nvPr/>
        </p:nvSpPr>
        <p:spPr>
          <a:xfrm>
            <a:off x="7086600" y="6459379"/>
            <a:ext cx="1832553" cy="246221"/>
          </a:xfrm>
          <a:prstGeom prst="rect">
            <a:avLst/>
          </a:prstGeom>
          <a:noFill/>
        </p:spPr>
        <p:txBody>
          <a:bodyPr wrap="none" rtlCol="0">
            <a:spAutoFit/>
          </a:bodyPr>
          <a:lstStyle/>
          <a:p>
            <a:r>
              <a:rPr lang="en-US" sz="1000" dirty="0" smtClean="0"/>
              <a:t>Source:  Knutson et al. 2010</a:t>
            </a:r>
            <a:endParaRPr lang="en-US" sz="100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76200" y="76200"/>
            <a:ext cx="8382000" cy="1219200"/>
          </a:xfrm>
          <a:solidFill>
            <a:schemeClr val="bg1"/>
          </a:solidFill>
        </p:spPr>
        <p:txBody>
          <a:bodyPr/>
          <a:lstStyle/>
          <a:p>
            <a:pPr eaLnBrk="1" hangingPunct="1"/>
            <a:r>
              <a:rPr lang="en-US" sz="2400" b="1" smtClean="0">
                <a:solidFill>
                  <a:schemeClr val="tx1"/>
                </a:solidFill>
              </a:rPr>
              <a:t>GFDL HIRAM (50-km grid global model) reproduces Atlantic hurricane interannual variability and trend (1981-2005) </a:t>
            </a:r>
            <a:r>
              <a:rPr lang="en-US" sz="2400" b="1" i="1" smtClean="0">
                <a:solidFill>
                  <a:schemeClr val="tx1"/>
                </a:solidFill>
              </a:rPr>
              <a:t>using observed SSTs alone</a:t>
            </a:r>
          </a:p>
        </p:txBody>
      </p:sp>
      <p:pic>
        <p:nvPicPr>
          <p:cNvPr id="54275" name="Picture 5" descr="c180_ts_normalized_NA_new_ibtracs_1min"/>
          <p:cNvPicPr>
            <a:picLocks noChangeAspect="1" noChangeArrowheads="1"/>
          </p:cNvPicPr>
          <p:nvPr/>
        </p:nvPicPr>
        <p:blipFill>
          <a:blip r:embed="rId2" cstate="print"/>
          <a:srcRect t="6000"/>
          <a:stretch>
            <a:fillRect/>
          </a:stretch>
        </p:blipFill>
        <p:spPr bwMode="auto">
          <a:xfrm>
            <a:off x="533400" y="1668463"/>
            <a:ext cx="8053388" cy="3444875"/>
          </a:xfrm>
          <a:prstGeom prst="rect">
            <a:avLst/>
          </a:prstGeom>
          <a:noFill/>
          <a:ln w="9525">
            <a:noFill/>
            <a:miter lim="800000"/>
            <a:headEnd/>
            <a:tailEnd/>
          </a:ln>
        </p:spPr>
      </p:pic>
      <p:sp>
        <p:nvSpPr>
          <p:cNvPr id="54276" name="Text Box 8"/>
          <p:cNvSpPr txBox="1">
            <a:spLocks noChangeArrowheads="1"/>
          </p:cNvSpPr>
          <p:nvPr/>
        </p:nvSpPr>
        <p:spPr bwMode="auto">
          <a:xfrm>
            <a:off x="6324600" y="2286000"/>
            <a:ext cx="184150" cy="396875"/>
          </a:xfrm>
          <a:prstGeom prst="rect">
            <a:avLst/>
          </a:prstGeom>
          <a:solidFill>
            <a:schemeClr val="bg1"/>
          </a:solidFill>
          <a:ln w="9525">
            <a:noFill/>
            <a:miter lim="800000"/>
            <a:headEnd/>
            <a:tailEnd/>
          </a:ln>
        </p:spPr>
        <p:txBody>
          <a:bodyPr wrap="none">
            <a:spAutoFit/>
          </a:bodyPr>
          <a:lstStyle/>
          <a:p>
            <a:pPr eaLnBrk="1" hangingPunct="1"/>
            <a:endParaRPr lang="en-US" sz="2000" b="1">
              <a:latin typeface="Arial Narrow" pitchFamily="34" charset="0"/>
            </a:endParaRPr>
          </a:p>
        </p:txBody>
      </p:sp>
      <p:sp>
        <p:nvSpPr>
          <p:cNvPr id="54277" name="Text Box 9"/>
          <p:cNvSpPr txBox="1">
            <a:spLocks noChangeArrowheads="1"/>
          </p:cNvSpPr>
          <p:nvPr/>
        </p:nvSpPr>
        <p:spPr bwMode="auto">
          <a:xfrm>
            <a:off x="6324600" y="4572000"/>
            <a:ext cx="184150" cy="396875"/>
          </a:xfrm>
          <a:prstGeom prst="rect">
            <a:avLst/>
          </a:prstGeom>
          <a:solidFill>
            <a:schemeClr val="bg1"/>
          </a:solidFill>
          <a:ln w="9525">
            <a:noFill/>
            <a:miter lim="800000"/>
            <a:headEnd/>
            <a:tailEnd/>
          </a:ln>
        </p:spPr>
        <p:txBody>
          <a:bodyPr wrap="none">
            <a:spAutoFit/>
          </a:bodyPr>
          <a:lstStyle/>
          <a:p>
            <a:pPr eaLnBrk="1" hangingPunct="1"/>
            <a:endParaRPr lang="en-US" sz="2000" b="1">
              <a:latin typeface="Arial Narrow" pitchFamily="34" charset="0"/>
            </a:endParaRPr>
          </a:p>
        </p:txBody>
      </p:sp>
      <p:sp>
        <p:nvSpPr>
          <p:cNvPr id="54278" name="Text Box 10"/>
          <p:cNvSpPr txBox="1">
            <a:spLocks noChangeArrowheads="1"/>
          </p:cNvSpPr>
          <p:nvPr/>
        </p:nvSpPr>
        <p:spPr bwMode="auto">
          <a:xfrm>
            <a:off x="457200" y="5089525"/>
            <a:ext cx="3049588" cy="1016000"/>
          </a:xfrm>
          <a:prstGeom prst="rect">
            <a:avLst/>
          </a:prstGeom>
          <a:solidFill>
            <a:schemeClr val="bg1"/>
          </a:solidFill>
          <a:ln w="9525">
            <a:solidFill>
              <a:schemeClr val="tx1"/>
            </a:solidFill>
            <a:miter lim="800000"/>
            <a:headEnd/>
            <a:tailEnd/>
          </a:ln>
        </p:spPr>
        <p:txBody>
          <a:bodyPr wrap="none">
            <a:spAutoFit/>
          </a:bodyPr>
          <a:lstStyle/>
          <a:p>
            <a:pPr eaLnBrk="1" hangingPunct="1"/>
            <a:r>
              <a:rPr lang="en-US" sz="2000" b="1">
                <a:solidFill>
                  <a:srgbClr val="FF0C0C"/>
                </a:solidFill>
                <a:latin typeface="Arial Narrow" pitchFamily="34" charset="0"/>
              </a:rPr>
              <a:t>red:  observations</a:t>
            </a:r>
          </a:p>
          <a:p>
            <a:pPr eaLnBrk="1" hangingPunct="1"/>
            <a:r>
              <a:rPr lang="en-US" sz="2000" b="1">
                <a:solidFill>
                  <a:srgbClr val="0000FF"/>
                </a:solidFill>
                <a:latin typeface="Arial Narrow" pitchFamily="34" charset="0"/>
              </a:rPr>
              <a:t>blue: HiRAM ensemble mean</a:t>
            </a:r>
          </a:p>
          <a:p>
            <a:pPr eaLnBrk="1" hangingPunct="1"/>
            <a:r>
              <a:rPr lang="en-US" sz="2000" b="1">
                <a:solidFill>
                  <a:schemeClr val="bg2"/>
                </a:solidFill>
                <a:latin typeface="Arial Narrow" pitchFamily="34" charset="0"/>
              </a:rPr>
              <a:t>shading: model uncertainty</a:t>
            </a:r>
          </a:p>
        </p:txBody>
      </p:sp>
      <p:sp>
        <p:nvSpPr>
          <p:cNvPr id="54279" name="Text Box 11"/>
          <p:cNvSpPr txBox="1">
            <a:spLocks noChangeArrowheads="1"/>
          </p:cNvSpPr>
          <p:nvPr/>
        </p:nvSpPr>
        <p:spPr bwMode="auto">
          <a:xfrm>
            <a:off x="1905000" y="1930400"/>
            <a:ext cx="1304925" cy="457200"/>
          </a:xfrm>
          <a:prstGeom prst="rect">
            <a:avLst/>
          </a:prstGeom>
          <a:noFill/>
          <a:ln w="9525">
            <a:noFill/>
            <a:miter lim="800000"/>
            <a:headEnd/>
            <a:tailEnd/>
          </a:ln>
        </p:spPr>
        <p:txBody>
          <a:bodyPr wrap="none">
            <a:spAutoFit/>
          </a:bodyPr>
          <a:lstStyle/>
          <a:p>
            <a:pPr eaLnBrk="1" hangingPunct="1"/>
            <a:r>
              <a:rPr lang="en-US" sz="2400" b="1">
                <a:latin typeface="Arial Narrow" pitchFamily="34" charset="0"/>
              </a:rPr>
              <a:t>corr=0.83</a:t>
            </a:r>
          </a:p>
        </p:txBody>
      </p:sp>
      <p:sp>
        <p:nvSpPr>
          <p:cNvPr id="54280" name="Text Box 14"/>
          <p:cNvSpPr txBox="1">
            <a:spLocks noChangeArrowheads="1"/>
          </p:cNvSpPr>
          <p:nvPr/>
        </p:nvSpPr>
        <p:spPr bwMode="auto">
          <a:xfrm>
            <a:off x="4038600" y="5791200"/>
            <a:ext cx="4876800" cy="641350"/>
          </a:xfrm>
          <a:prstGeom prst="rect">
            <a:avLst/>
          </a:prstGeom>
          <a:solidFill>
            <a:schemeClr val="bg1"/>
          </a:solidFill>
          <a:ln w="9525">
            <a:noFill/>
            <a:miter lim="800000"/>
            <a:headEnd/>
            <a:tailEnd/>
          </a:ln>
        </p:spPr>
        <p:txBody>
          <a:bodyPr>
            <a:spAutoFit/>
          </a:bodyPr>
          <a:lstStyle/>
          <a:p>
            <a:pPr eaLnBrk="1" hangingPunct="1"/>
            <a:r>
              <a:rPr lang="en-US" b="1">
                <a:latin typeface="Arial Narrow" pitchFamily="34" charset="0"/>
              </a:rPr>
              <a:t>Hurricane counts are normalized by a time-independent multiplicative factor</a:t>
            </a:r>
          </a:p>
        </p:txBody>
      </p:sp>
      <p:sp>
        <p:nvSpPr>
          <p:cNvPr id="54281" name="Text Box 15"/>
          <p:cNvSpPr txBox="1">
            <a:spLocks noChangeArrowheads="1"/>
          </p:cNvSpPr>
          <p:nvPr/>
        </p:nvSpPr>
        <p:spPr bwMode="auto">
          <a:xfrm>
            <a:off x="228600" y="4927600"/>
            <a:ext cx="184150" cy="396875"/>
          </a:xfrm>
          <a:prstGeom prst="rect">
            <a:avLst/>
          </a:prstGeom>
          <a:solidFill>
            <a:schemeClr val="bg1"/>
          </a:solidFill>
          <a:ln w="9525">
            <a:noFill/>
            <a:miter lim="800000"/>
            <a:headEnd/>
            <a:tailEnd/>
          </a:ln>
        </p:spPr>
        <p:txBody>
          <a:bodyPr wrap="none">
            <a:spAutoFit/>
          </a:bodyPr>
          <a:lstStyle/>
          <a:p>
            <a:pPr eaLnBrk="1" hangingPunct="1"/>
            <a:endParaRPr lang="en-US" sz="2000" b="1">
              <a:latin typeface="Arial Narrow" pitchFamily="34" charset="0"/>
            </a:endParaRPr>
          </a:p>
        </p:txBody>
      </p:sp>
      <p:sp>
        <p:nvSpPr>
          <p:cNvPr id="54282" name="Rectangle 17"/>
          <p:cNvSpPr>
            <a:spLocks noChangeArrowheads="1"/>
          </p:cNvSpPr>
          <p:nvPr/>
        </p:nvSpPr>
        <p:spPr bwMode="auto">
          <a:xfrm>
            <a:off x="304800" y="6430963"/>
            <a:ext cx="3975319" cy="276999"/>
          </a:xfrm>
          <a:prstGeom prst="rect">
            <a:avLst/>
          </a:prstGeom>
          <a:noFill/>
          <a:ln w="9525">
            <a:noFill/>
            <a:miter lim="800000"/>
            <a:headEnd/>
            <a:tailEnd/>
          </a:ln>
        </p:spPr>
        <p:txBody>
          <a:bodyPr wrap="none">
            <a:spAutoFit/>
          </a:bodyPr>
          <a:lstStyle/>
          <a:p>
            <a:r>
              <a:rPr lang="en-US" sz="1200" dirty="0"/>
              <a:t>Source:  Zhao, Held, Lin, and </a:t>
            </a:r>
            <a:r>
              <a:rPr lang="en-US" sz="1200" dirty="0" err="1"/>
              <a:t>Vecchi</a:t>
            </a:r>
            <a:r>
              <a:rPr lang="en-US" sz="1200" dirty="0"/>
              <a:t> (J.. Climate, </a:t>
            </a:r>
            <a:r>
              <a:rPr lang="en-US" sz="1200" dirty="0" smtClean="0"/>
              <a:t>2009)</a:t>
            </a:r>
            <a:endParaRPr lang="en-US" sz="1200" dirty="0"/>
          </a:p>
        </p:txBody>
      </p:sp>
      <p:sp>
        <p:nvSpPr>
          <p:cNvPr id="54283" name="Slide Number Placeholder 11"/>
          <p:cNvSpPr>
            <a:spLocks noGrp="1"/>
          </p:cNvSpPr>
          <p:nvPr>
            <p:ph type="sldNum" sz="quarter" idx="12"/>
          </p:nvPr>
        </p:nvSpPr>
        <p:spPr>
          <a:xfrm>
            <a:off x="6781800" y="228600"/>
            <a:ext cx="2133600" cy="476250"/>
          </a:xfrm>
          <a:noFill/>
        </p:spPr>
        <p:txBody>
          <a:bodyPr/>
          <a:lstStyle/>
          <a:p>
            <a:fld id="{AE6172C5-3959-406C-90DB-83ECC5E134C3}" type="slidenum">
              <a:rPr lang="en-US" sz="2000" smtClean="0"/>
              <a:pPr/>
              <a:t>73</a:t>
            </a:fld>
            <a:endParaRPr lang="en-US" smtClean="0"/>
          </a:p>
        </p:txBody>
      </p:sp>
    </p:spTree>
    <p:extLst>
      <p:ext uri="{BB962C8B-B14F-4D97-AF65-F5344CB8AC3E}">
        <p14:creationId xmlns:p14="http://schemas.microsoft.com/office/powerpoint/2010/main" val="351020487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8A97866-CB54-48DE-B24C-559CF9375FC2}" type="slidenum">
              <a:rPr lang="en-US" smtClean="0"/>
              <a:pPr>
                <a:defRPr/>
              </a:pPr>
              <a:t>74</a:t>
            </a:fld>
            <a:endParaRPr lang="en-US"/>
          </a:p>
        </p:txBody>
      </p:sp>
      <p:grpSp>
        <p:nvGrpSpPr>
          <p:cNvPr id="3" name="Group 14"/>
          <p:cNvGrpSpPr>
            <a:grpSpLocks/>
          </p:cNvGrpSpPr>
          <p:nvPr/>
        </p:nvGrpSpPr>
        <p:grpSpPr bwMode="auto">
          <a:xfrm>
            <a:off x="3733800" y="1339850"/>
            <a:ext cx="5181600" cy="5137150"/>
            <a:chOff x="2304" y="672"/>
            <a:chExt cx="3264" cy="3236"/>
          </a:xfrm>
        </p:grpSpPr>
        <p:grpSp>
          <p:nvGrpSpPr>
            <p:cNvPr id="4" name="Group 12"/>
            <p:cNvGrpSpPr>
              <a:grpSpLocks/>
            </p:cNvGrpSpPr>
            <p:nvPr/>
          </p:nvGrpSpPr>
          <p:grpSpPr bwMode="auto">
            <a:xfrm>
              <a:off x="2304" y="672"/>
              <a:ext cx="3264" cy="3236"/>
              <a:chOff x="2304" y="672"/>
              <a:chExt cx="3264" cy="3236"/>
            </a:xfrm>
          </p:grpSpPr>
          <p:pic>
            <p:nvPicPr>
              <p:cNvPr id="6" name="Picture 31" descr="c180_hast_NA_1982-2007"/>
              <p:cNvPicPr>
                <a:picLocks noChangeAspect="1" noChangeArrowheads="1"/>
              </p:cNvPicPr>
              <p:nvPr/>
            </p:nvPicPr>
            <p:blipFill>
              <a:blip r:embed="rId2" cstate="print"/>
              <a:srcRect/>
              <a:stretch>
                <a:fillRect/>
              </a:stretch>
            </p:blipFill>
            <p:spPr bwMode="auto">
              <a:xfrm>
                <a:off x="2304" y="672"/>
                <a:ext cx="3264" cy="1598"/>
              </a:xfrm>
              <a:prstGeom prst="rect">
                <a:avLst/>
              </a:prstGeom>
              <a:noFill/>
              <a:ln w="9525">
                <a:noFill/>
                <a:miter lim="800000"/>
                <a:headEnd/>
                <a:tailEnd/>
              </a:ln>
            </p:spPr>
          </p:pic>
          <p:pic>
            <p:nvPicPr>
              <p:cNvPr id="7" name="Picture 32" descr="c180_amip_NA_1982-2007"/>
              <p:cNvPicPr>
                <a:picLocks noChangeAspect="1" noChangeArrowheads="1"/>
              </p:cNvPicPr>
              <p:nvPr/>
            </p:nvPicPr>
            <p:blipFill>
              <a:blip r:embed="rId3" cstate="print"/>
              <a:srcRect/>
              <a:stretch>
                <a:fillRect/>
              </a:stretch>
            </p:blipFill>
            <p:spPr bwMode="auto">
              <a:xfrm>
                <a:off x="2304" y="2304"/>
                <a:ext cx="3264" cy="1604"/>
              </a:xfrm>
              <a:prstGeom prst="rect">
                <a:avLst/>
              </a:prstGeom>
              <a:noFill/>
              <a:ln w="9525">
                <a:noFill/>
                <a:miter lim="800000"/>
                <a:headEnd/>
                <a:tailEnd/>
              </a:ln>
            </p:spPr>
          </p:pic>
          <p:sp>
            <p:nvSpPr>
              <p:cNvPr id="8" name="Text Box 28"/>
              <p:cNvSpPr txBox="1">
                <a:spLocks noChangeArrowheads="1"/>
              </p:cNvSpPr>
              <p:nvPr/>
            </p:nvSpPr>
            <p:spPr bwMode="auto">
              <a:xfrm>
                <a:off x="2723" y="1058"/>
                <a:ext cx="2527" cy="212"/>
              </a:xfrm>
              <a:prstGeom prst="rect">
                <a:avLst/>
              </a:prstGeom>
              <a:noFill/>
              <a:ln w="9525">
                <a:noFill/>
                <a:miter lim="800000"/>
                <a:headEnd/>
                <a:tailEnd/>
              </a:ln>
            </p:spPr>
            <p:txBody>
              <a:bodyPr>
                <a:spAutoFit/>
              </a:bodyPr>
              <a:lstStyle/>
              <a:p>
                <a:r>
                  <a:rPr lang="en-US" sz="1600" b="1">
                    <a:cs typeface="Arial" charset="0"/>
                  </a:rPr>
                  <a:t>FCST</a:t>
                </a:r>
                <a:r>
                  <a:rPr lang="en-US" sz="1600">
                    <a:cs typeface="Arial" charset="0"/>
                  </a:rPr>
                  <a:t>; corr = 0.69; RMS error=2.29</a:t>
                </a:r>
              </a:p>
            </p:txBody>
          </p:sp>
          <p:sp>
            <p:nvSpPr>
              <p:cNvPr id="9" name="Text Box 34"/>
              <p:cNvSpPr txBox="1">
                <a:spLocks noChangeArrowheads="1"/>
              </p:cNvSpPr>
              <p:nvPr/>
            </p:nvSpPr>
            <p:spPr bwMode="auto">
              <a:xfrm>
                <a:off x="2755" y="2640"/>
                <a:ext cx="2450" cy="212"/>
              </a:xfrm>
              <a:prstGeom prst="rect">
                <a:avLst/>
              </a:prstGeom>
              <a:noFill/>
              <a:ln w="9525">
                <a:noFill/>
                <a:miter lim="800000"/>
                <a:headEnd/>
                <a:tailEnd/>
              </a:ln>
            </p:spPr>
            <p:txBody>
              <a:bodyPr>
                <a:spAutoFit/>
              </a:bodyPr>
              <a:lstStyle/>
              <a:p>
                <a:r>
                  <a:rPr lang="en-US" sz="1600" b="1">
                    <a:cs typeface="Arial" charset="0"/>
                  </a:rPr>
                  <a:t>AMIP</a:t>
                </a:r>
                <a:r>
                  <a:rPr lang="en-US" sz="1600">
                    <a:cs typeface="Arial" charset="0"/>
                  </a:rPr>
                  <a:t>; corr = 0.78; RMS error=1.96</a:t>
                </a:r>
              </a:p>
            </p:txBody>
          </p:sp>
          <p:sp>
            <p:nvSpPr>
              <p:cNvPr id="10" name="Text Box 29"/>
              <p:cNvSpPr txBox="1">
                <a:spLocks noChangeArrowheads="1"/>
              </p:cNvSpPr>
              <p:nvPr/>
            </p:nvSpPr>
            <p:spPr bwMode="auto">
              <a:xfrm>
                <a:off x="2937" y="672"/>
                <a:ext cx="2177" cy="192"/>
              </a:xfrm>
              <a:prstGeom prst="rect">
                <a:avLst/>
              </a:prstGeom>
              <a:solidFill>
                <a:schemeClr val="bg1"/>
              </a:solidFill>
              <a:ln w="9525">
                <a:noFill/>
                <a:miter lim="800000"/>
                <a:headEnd/>
                <a:tailEnd/>
              </a:ln>
            </p:spPr>
            <p:txBody>
              <a:bodyPr>
                <a:spAutoFit/>
              </a:bodyPr>
              <a:lstStyle/>
              <a:p>
                <a:pPr algn="ctr"/>
                <a:r>
                  <a:rPr lang="en-US" sz="1400">
                    <a:cs typeface="Arial" charset="0"/>
                  </a:rPr>
                  <a:t>N. Atlantic 1982-2007 (July-Dec)</a:t>
                </a:r>
              </a:p>
            </p:txBody>
          </p:sp>
        </p:grpSp>
        <p:sp>
          <p:nvSpPr>
            <p:cNvPr id="5" name="Rectangle 13"/>
            <p:cNvSpPr>
              <a:spLocks noChangeArrowheads="1"/>
            </p:cNvSpPr>
            <p:nvPr/>
          </p:nvSpPr>
          <p:spPr bwMode="auto">
            <a:xfrm>
              <a:off x="3312" y="2304"/>
              <a:ext cx="1392" cy="96"/>
            </a:xfrm>
            <a:prstGeom prst="rect">
              <a:avLst/>
            </a:prstGeom>
            <a:solidFill>
              <a:schemeClr val="bg1"/>
            </a:solidFill>
            <a:ln w="9525">
              <a:noFill/>
              <a:miter lim="800000"/>
              <a:headEnd/>
              <a:tailEnd/>
            </a:ln>
            <a:effectLst/>
          </p:spPr>
          <p:txBody>
            <a:bodyPr wrap="none" anchor="ctr"/>
            <a:lstStyle/>
            <a:p>
              <a:endParaRPr lang="en-US"/>
            </a:p>
          </p:txBody>
        </p:sp>
      </p:grpSp>
      <p:sp>
        <p:nvSpPr>
          <p:cNvPr id="27" name="TextBox 26"/>
          <p:cNvSpPr txBox="1"/>
          <p:nvPr/>
        </p:nvSpPr>
        <p:spPr>
          <a:xfrm>
            <a:off x="838200" y="2743200"/>
            <a:ext cx="2667000" cy="1477328"/>
          </a:xfrm>
          <a:prstGeom prst="rect">
            <a:avLst/>
          </a:prstGeom>
          <a:noFill/>
          <a:ln>
            <a:solidFill>
              <a:schemeClr val="tx1"/>
            </a:solidFill>
          </a:ln>
        </p:spPr>
        <p:txBody>
          <a:bodyPr wrap="square" rtlCol="0">
            <a:spAutoFit/>
          </a:bodyPr>
          <a:lstStyle/>
          <a:p>
            <a:r>
              <a:rPr lang="en-US" b="1" dirty="0" smtClean="0">
                <a:latin typeface="Calibri" pitchFamily="34" charset="0"/>
                <a:cs typeface="Arial" charset="0"/>
              </a:rPr>
              <a:t>5-member ensemble </a:t>
            </a:r>
            <a:r>
              <a:rPr lang="en-US" b="1" dirty="0" err="1" smtClean="0">
                <a:latin typeface="Calibri" pitchFamily="34" charset="0"/>
                <a:cs typeface="Arial" charset="0"/>
              </a:rPr>
              <a:t>hindcasts</a:t>
            </a:r>
            <a:r>
              <a:rPr lang="en-US" b="1" dirty="0" smtClean="0">
                <a:latin typeface="Calibri" pitchFamily="34" charset="0"/>
                <a:cs typeface="Arial" charset="0"/>
              </a:rPr>
              <a:t> of hurricane counts for each year during  1982-2007</a:t>
            </a:r>
          </a:p>
          <a:p>
            <a:endParaRPr lang="en-US" dirty="0"/>
          </a:p>
        </p:txBody>
      </p:sp>
      <p:sp>
        <p:nvSpPr>
          <p:cNvPr id="28" name="TextBox 27"/>
          <p:cNvSpPr txBox="1"/>
          <p:nvPr/>
        </p:nvSpPr>
        <p:spPr>
          <a:xfrm>
            <a:off x="685800" y="152400"/>
            <a:ext cx="7315200" cy="1169551"/>
          </a:xfrm>
          <a:prstGeom prst="rect">
            <a:avLst/>
          </a:prstGeom>
          <a:noFill/>
        </p:spPr>
        <p:txBody>
          <a:bodyPr wrap="square" rtlCol="0">
            <a:spAutoFit/>
          </a:bodyPr>
          <a:lstStyle/>
          <a:p>
            <a:pPr algn="ctr">
              <a:spcBef>
                <a:spcPts val="1200"/>
              </a:spcBef>
            </a:pPr>
            <a:r>
              <a:rPr lang="en-US" sz="2400" b="1" dirty="0" smtClean="0">
                <a:latin typeface="Calibri" pitchFamily="34" charset="0"/>
              </a:rPr>
              <a:t>Predicting hurricane activity a season ahead or more…</a:t>
            </a:r>
          </a:p>
          <a:p>
            <a:pPr algn="ctr">
              <a:spcBef>
                <a:spcPts val="1200"/>
              </a:spcBef>
            </a:pPr>
            <a:r>
              <a:rPr lang="en-US" b="1" dirty="0" smtClean="0">
                <a:latin typeface="Calibri" pitchFamily="34" charset="0"/>
              </a:rPr>
              <a:t>Simply persisting SST anomalies from June, the GFDL HIRAM model retains skill for its forecast of the Atlantic hurricane season</a:t>
            </a:r>
            <a:endParaRPr lang="en-US" b="1" dirty="0">
              <a:latin typeface="Calibri" pitchFamily="34" charset="0"/>
            </a:endParaRPr>
          </a:p>
        </p:txBody>
      </p:sp>
      <p:sp>
        <p:nvSpPr>
          <p:cNvPr id="29" name="TextBox 28"/>
          <p:cNvSpPr txBox="1"/>
          <p:nvPr/>
        </p:nvSpPr>
        <p:spPr>
          <a:xfrm>
            <a:off x="609600" y="6324600"/>
            <a:ext cx="2501006" cy="276999"/>
          </a:xfrm>
          <a:prstGeom prst="rect">
            <a:avLst/>
          </a:prstGeom>
          <a:noFill/>
        </p:spPr>
        <p:txBody>
          <a:bodyPr wrap="none" rtlCol="0">
            <a:spAutoFit/>
          </a:bodyPr>
          <a:lstStyle/>
          <a:p>
            <a:r>
              <a:rPr lang="en-US" sz="1200" dirty="0" smtClean="0"/>
              <a:t>Source:  Ming Zhao, GFDL/NOAA</a:t>
            </a:r>
            <a:endParaRPr lang="en-US" sz="1200" dirty="0"/>
          </a:p>
        </p:txBody>
      </p:sp>
    </p:spTree>
    <p:extLst>
      <p:ext uri="{BB962C8B-B14F-4D97-AF65-F5344CB8AC3E}">
        <p14:creationId xmlns:p14="http://schemas.microsoft.com/office/powerpoint/2010/main" val="22845311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0" y="152400"/>
            <a:ext cx="4038600" cy="1219200"/>
          </a:xfrm>
          <a:solidFill>
            <a:schemeClr val="bg1"/>
          </a:solidFill>
        </p:spPr>
        <p:txBody>
          <a:bodyPr/>
          <a:lstStyle/>
          <a:p>
            <a:pPr eaLnBrk="1" hangingPunct="1"/>
            <a:r>
              <a:rPr lang="en-US" sz="2800" b="1" smtClean="0">
                <a:solidFill>
                  <a:schemeClr val="tx1"/>
                </a:solidFill>
              </a:rPr>
              <a:t>HIRAM 50 km grid model TC correlations for several basins</a:t>
            </a:r>
          </a:p>
        </p:txBody>
      </p:sp>
      <p:grpSp>
        <p:nvGrpSpPr>
          <p:cNvPr id="2" name="Group 3"/>
          <p:cNvGrpSpPr>
            <a:grpSpLocks/>
          </p:cNvGrpSpPr>
          <p:nvPr/>
        </p:nvGrpSpPr>
        <p:grpSpPr bwMode="auto">
          <a:xfrm>
            <a:off x="4038600" y="0"/>
            <a:ext cx="5105400" cy="6858000"/>
            <a:chOff x="2544" y="0"/>
            <a:chExt cx="3216" cy="4320"/>
          </a:xfrm>
        </p:grpSpPr>
        <p:pic>
          <p:nvPicPr>
            <p:cNvPr id="55311" name="Picture 4" descr="c180_ts_normalized_EP_new_ibtracs_1min"/>
            <p:cNvPicPr>
              <a:picLocks noChangeAspect="1" noChangeArrowheads="1"/>
            </p:cNvPicPr>
            <p:nvPr/>
          </p:nvPicPr>
          <p:blipFill>
            <a:blip r:embed="rId2" cstate="print"/>
            <a:srcRect/>
            <a:stretch>
              <a:fillRect/>
            </a:stretch>
          </p:blipFill>
          <p:spPr bwMode="auto">
            <a:xfrm>
              <a:off x="2544" y="1440"/>
              <a:ext cx="3216" cy="1463"/>
            </a:xfrm>
            <a:prstGeom prst="rect">
              <a:avLst/>
            </a:prstGeom>
            <a:noFill/>
            <a:ln w="9525">
              <a:noFill/>
              <a:miter lim="800000"/>
              <a:headEnd/>
              <a:tailEnd/>
            </a:ln>
          </p:spPr>
        </p:pic>
        <p:pic>
          <p:nvPicPr>
            <p:cNvPr id="55312" name="Picture 5" descr="c180_ts_normalized_NA_new_ibtracs_1min"/>
            <p:cNvPicPr>
              <a:picLocks noChangeAspect="1" noChangeArrowheads="1"/>
            </p:cNvPicPr>
            <p:nvPr/>
          </p:nvPicPr>
          <p:blipFill>
            <a:blip r:embed="rId3" cstate="print"/>
            <a:srcRect/>
            <a:stretch>
              <a:fillRect/>
            </a:stretch>
          </p:blipFill>
          <p:spPr bwMode="auto">
            <a:xfrm>
              <a:off x="2544" y="0"/>
              <a:ext cx="3216" cy="1464"/>
            </a:xfrm>
            <a:prstGeom prst="rect">
              <a:avLst/>
            </a:prstGeom>
            <a:noFill/>
            <a:ln w="9525">
              <a:noFill/>
              <a:miter lim="800000"/>
              <a:headEnd/>
              <a:tailEnd/>
            </a:ln>
          </p:spPr>
        </p:pic>
        <p:pic>
          <p:nvPicPr>
            <p:cNvPr id="55313" name="Picture 6" descr="c180_ts_normalized_WP_new_ibtracs_1min"/>
            <p:cNvPicPr>
              <a:picLocks noChangeAspect="1" noChangeArrowheads="1"/>
            </p:cNvPicPr>
            <p:nvPr/>
          </p:nvPicPr>
          <p:blipFill>
            <a:blip r:embed="rId4" cstate="print"/>
            <a:srcRect/>
            <a:stretch>
              <a:fillRect/>
            </a:stretch>
          </p:blipFill>
          <p:spPr bwMode="auto">
            <a:xfrm>
              <a:off x="2544" y="2856"/>
              <a:ext cx="3216" cy="1464"/>
            </a:xfrm>
            <a:prstGeom prst="rect">
              <a:avLst/>
            </a:prstGeom>
            <a:noFill/>
            <a:ln w="9525">
              <a:noFill/>
              <a:miter lim="800000"/>
              <a:headEnd/>
              <a:tailEnd/>
            </a:ln>
          </p:spPr>
        </p:pic>
      </p:grpSp>
      <p:sp>
        <p:nvSpPr>
          <p:cNvPr id="55300" name="Text Box 7"/>
          <p:cNvSpPr txBox="1">
            <a:spLocks noChangeArrowheads="1"/>
          </p:cNvSpPr>
          <p:nvPr/>
        </p:nvSpPr>
        <p:spPr bwMode="auto">
          <a:xfrm>
            <a:off x="6324600" y="0"/>
            <a:ext cx="1560513" cy="396875"/>
          </a:xfrm>
          <a:prstGeom prst="rect">
            <a:avLst/>
          </a:prstGeom>
          <a:solidFill>
            <a:schemeClr val="bg1"/>
          </a:solidFill>
          <a:ln w="9525">
            <a:noFill/>
            <a:miter lim="800000"/>
            <a:headEnd/>
            <a:tailEnd/>
          </a:ln>
        </p:spPr>
        <p:txBody>
          <a:bodyPr wrap="none">
            <a:spAutoFit/>
          </a:bodyPr>
          <a:lstStyle/>
          <a:p>
            <a:pPr eaLnBrk="1" hangingPunct="1"/>
            <a:r>
              <a:rPr lang="en-US" sz="2000" b="1">
                <a:latin typeface="Arial Narrow" pitchFamily="34" charset="0"/>
              </a:rPr>
              <a:t>North Atlantic</a:t>
            </a:r>
          </a:p>
        </p:txBody>
      </p:sp>
      <p:sp>
        <p:nvSpPr>
          <p:cNvPr id="55301" name="Text Box 8"/>
          <p:cNvSpPr txBox="1">
            <a:spLocks noChangeArrowheads="1"/>
          </p:cNvSpPr>
          <p:nvPr/>
        </p:nvSpPr>
        <p:spPr bwMode="auto">
          <a:xfrm>
            <a:off x="6324600" y="2286000"/>
            <a:ext cx="1354138" cy="396875"/>
          </a:xfrm>
          <a:prstGeom prst="rect">
            <a:avLst/>
          </a:prstGeom>
          <a:solidFill>
            <a:schemeClr val="bg1"/>
          </a:solidFill>
          <a:ln w="9525">
            <a:noFill/>
            <a:miter lim="800000"/>
            <a:headEnd/>
            <a:tailEnd/>
          </a:ln>
        </p:spPr>
        <p:txBody>
          <a:bodyPr wrap="none">
            <a:spAutoFit/>
          </a:bodyPr>
          <a:lstStyle/>
          <a:p>
            <a:pPr eaLnBrk="1" hangingPunct="1"/>
            <a:r>
              <a:rPr lang="en-US" sz="2000" b="1">
                <a:latin typeface="Arial Narrow" pitchFamily="34" charset="0"/>
              </a:rPr>
              <a:t>East Pacific</a:t>
            </a:r>
          </a:p>
        </p:txBody>
      </p:sp>
      <p:sp>
        <p:nvSpPr>
          <p:cNvPr id="55302" name="Text Box 9"/>
          <p:cNvSpPr txBox="1">
            <a:spLocks noChangeArrowheads="1"/>
          </p:cNvSpPr>
          <p:nvPr/>
        </p:nvSpPr>
        <p:spPr bwMode="auto">
          <a:xfrm>
            <a:off x="6324600" y="4572000"/>
            <a:ext cx="1411288" cy="396875"/>
          </a:xfrm>
          <a:prstGeom prst="rect">
            <a:avLst/>
          </a:prstGeom>
          <a:solidFill>
            <a:schemeClr val="bg1"/>
          </a:solidFill>
          <a:ln w="9525">
            <a:noFill/>
            <a:miter lim="800000"/>
            <a:headEnd/>
            <a:tailEnd/>
          </a:ln>
        </p:spPr>
        <p:txBody>
          <a:bodyPr wrap="none">
            <a:spAutoFit/>
          </a:bodyPr>
          <a:lstStyle/>
          <a:p>
            <a:pPr eaLnBrk="1" hangingPunct="1"/>
            <a:r>
              <a:rPr lang="en-US" sz="2000" b="1">
                <a:latin typeface="Arial Narrow" pitchFamily="34" charset="0"/>
              </a:rPr>
              <a:t>West Pacific</a:t>
            </a:r>
          </a:p>
        </p:txBody>
      </p:sp>
      <p:sp>
        <p:nvSpPr>
          <p:cNvPr id="55303" name="Text Box 10"/>
          <p:cNvSpPr txBox="1">
            <a:spLocks noChangeArrowheads="1"/>
          </p:cNvSpPr>
          <p:nvPr/>
        </p:nvSpPr>
        <p:spPr bwMode="auto">
          <a:xfrm>
            <a:off x="228600" y="1631950"/>
            <a:ext cx="3621088" cy="1187450"/>
          </a:xfrm>
          <a:prstGeom prst="rect">
            <a:avLst/>
          </a:prstGeom>
          <a:solidFill>
            <a:schemeClr val="bg1"/>
          </a:solidFill>
          <a:ln w="9525">
            <a:noFill/>
            <a:miter lim="800000"/>
            <a:headEnd/>
            <a:tailEnd/>
          </a:ln>
        </p:spPr>
        <p:txBody>
          <a:bodyPr wrap="none">
            <a:spAutoFit/>
          </a:bodyPr>
          <a:lstStyle/>
          <a:p>
            <a:pPr eaLnBrk="1" hangingPunct="1"/>
            <a:r>
              <a:rPr lang="en-US" sz="2400" b="1">
                <a:solidFill>
                  <a:srgbClr val="FF0C0C"/>
                </a:solidFill>
                <a:latin typeface="Arial Narrow" pitchFamily="34" charset="0"/>
              </a:rPr>
              <a:t>red:  observations</a:t>
            </a:r>
          </a:p>
          <a:p>
            <a:pPr eaLnBrk="1" hangingPunct="1"/>
            <a:r>
              <a:rPr lang="en-US" sz="2400" b="1">
                <a:solidFill>
                  <a:srgbClr val="0000FF"/>
                </a:solidFill>
                <a:latin typeface="Arial Narrow" pitchFamily="34" charset="0"/>
              </a:rPr>
              <a:t>blue: HiRAM ensemble mean</a:t>
            </a:r>
          </a:p>
          <a:p>
            <a:pPr eaLnBrk="1" hangingPunct="1"/>
            <a:r>
              <a:rPr lang="en-US" sz="2400" b="1">
                <a:solidFill>
                  <a:schemeClr val="bg2"/>
                </a:solidFill>
                <a:latin typeface="Arial Narrow" pitchFamily="34" charset="0"/>
              </a:rPr>
              <a:t>shading: model uncertainty</a:t>
            </a:r>
          </a:p>
        </p:txBody>
      </p:sp>
      <p:sp>
        <p:nvSpPr>
          <p:cNvPr id="55304" name="Text Box 11"/>
          <p:cNvSpPr txBox="1">
            <a:spLocks noChangeArrowheads="1"/>
          </p:cNvSpPr>
          <p:nvPr/>
        </p:nvSpPr>
        <p:spPr bwMode="auto">
          <a:xfrm>
            <a:off x="5029200" y="381000"/>
            <a:ext cx="1116013" cy="396875"/>
          </a:xfrm>
          <a:prstGeom prst="rect">
            <a:avLst/>
          </a:prstGeom>
          <a:noFill/>
          <a:ln w="9525">
            <a:noFill/>
            <a:miter lim="800000"/>
            <a:headEnd/>
            <a:tailEnd/>
          </a:ln>
        </p:spPr>
        <p:txBody>
          <a:bodyPr wrap="none">
            <a:spAutoFit/>
          </a:bodyPr>
          <a:lstStyle/>
          <a:p>
            <a:pPr eaLnBrk="1" hangingPunct="1"/>
            <a:r>
              <a:rPr lang="en-US" sz="2000" b="1">
                <a:latin typeface="Arial Narrow" pitchFamily="34" charset="0"/>
              </a:rPr>
              <a:t>corr=0.83</a:t>
            </a:r>
          </a:p>
        </p:txBody>
      </p:sp>
      <p:sp>
        <p:nvSpPr>
          <p:cNvPr id="55305" name="Text Box 12"/>
          <p:cNvSpPr txBox="1">
            <a:spLocks noChangeArrowheads="1"/>
          </p:cNvSpPr>
          <p:nvPr/>
        </p:nvSpPr>
        <p:spPr bwMode="auto">
          <a:xfrm>
            <a:off x="5105400" y="2438400"/>
            <a:ext cx="1116013" cy="396875"/>
          </a:xfrm>
          <a:prstGeom prst="rect">
            <a:avLst/>
          </a:prstGeom>
          <a:noFill/>
          <a:ln w="9525">
            <a:noFill/>
            <a:miter lim="800000"/>
            <a:headEnd/>
            <a:tailEnd/>
          </a:ln>
        </p:spPr>
        <p:txBody>
          <a:bodyPr wrap="none">
            <a:spAutoFit/>
          </a:bodyPr>
          <a:lstStyle/>
          <a:p>
            <a:pPr eaLnBrk="1" hangingPunct="1"/>
            <a:r>
              <a:rPr lang="en-US" sz="2000" b="1">
                <a:latin typeface="Arial Narrow" pitchFamily="34" charset="0"/>
              </a:rPr>
              <a:t>corr=0.62</a:t>
            </a:r>
          </a:p>
        </p:txBody>
      </p:sp>
      <p:sp>
        <p:nvSpPr>
          <p:cNvPr id="55306" name="Text Box 13"/>
          <p:cNvSpPr txBox="1">
            <a:spLocks noChangeArrowheads="1"/>
          </p:cNvSpPr>
          <p:nvPr/>
        </p:nvSpPr>
        <p:spPr bwMode="auto">
          <a:xfrm>
            <a:off x="5105400" y="4648200"/>
            <a:ext cx="1116013" cy="396875"/>
          </a:xfrm>
          <a:prstGeom prst="rect">
            <a:avLst/>
          </a:prstGeom>
          <a:noFill/>
          <a:ln w="9525">
            <a:noFill/>
            <a:miter lim="800000"/>
            <a:headEnd/>
            <a:tailEnd/>
          </a:ln>
        </p:spPr>
        <p:txBody>
          <a:bodyPr wrap="none">
            <a:spAutoFit/>
          </a:bodyPr>
          <a:lstStyle/>
          <a:p>
            <a:pPr eaLnBrk="1" hangingPunct="1"/>
            <a:r>
              <a:rPr lang="en-US" sz="2000" b="1">
                <a:latin typeface="Arial Narrow" pitchFamily="34" charset="0"/>
              </a:rPr>
              <a:t>corr=0.52</a:t>
            </a:r>
          </a:p>
        </p:txBody>
      </p:sp>
      <p:sp>
        <p:nvSpPr>
          <p:cNvPr id="55307" name="Text Box 14"/>
          <p:cNvSpPr txBox="1">
            <a:spLocks noChangeArrowheads="1"/>
          </p:cNvSpPr>
          <p:nvPr/>
        </p:nvSpPr>
        <p:spPr bwMode="auto">
          <a:xfrm>
            <a:off x="228600" y="3184525"/>
            <a:ext cx="3362325" cy="1311275"/>
          </a:xfrm>
          <a:prstGeom prst="rect">
            <a:avLst/>
          </a:prstGeom>
          <a:solidFill>
            <a:schemeClr val="bg1"/>
          </a:solidFill>
          <a:ln w="9525">
            <a:noFill/>
            <a:miter lim="800000"/>
            <a:headEnd/>
            <a:tailEnd/>
          </a:ln>
        </p:spPr>
        <p:txBody>
          <a:bodyPr wrap="none">
            <a:spAutoFit/>
          </a:bodyPr>
          <a:lstStyle/>
          <a:p>
            <a:pPr eaLnBrk="1" hangingPunct="1"/>
            <a:r>
              <a:rPr lang="en-US" sz="2000" b="1">
                <a:latin typeface="Arial Narrow" pitchFamily="34" charset="0"/>
              </a:rPr>
              <a:t>Hurricane counts for each basin</a:t>
            </a:r>
          </a:p>
          <a:p>
            <a:pPr eaLnBrk="1" hangingPunct="1"/>
            <a:r>
              <a:rPr lang="en-US" sz="2000" b="1">
                <a:latin typeface="Arial Narrow" pitchFamily="34" charset="0"/>
              </a:rPr>
              <a:t>are normalized by a</a:t>
            </a:r>
          </a:p>
          <a:p>
            <a:pPr eaLnBrk="1" hangingPunct="1"/>
            <a:r>
              <a:rPr lang="en-US" sz="2000" b="1">
                <a:latin typeface="Arial Narrow" pitchFamily="34" charset="0"/>
              </a:rPr>
              <a:t>time-independent </a:t>
            </a:r>
          </a:p>
          <a:p>
            <a:pPr eaLnBrk="1" hangingPunct="1"/>
            <a:r>
              <a:rPr lang="en-US" sz="2000" b="1">
                <a:latin typeface="Arial Narrow" pitchFamily="34" charset="0"/>
              </a:rPr>
              <a:t>multiplicative factor</a:t>
            </a:r>
          </a:p>
        </p:txBody>
      </p:sp>
      <p:sp>
        <p:nvSpPr>
          <p:cNvPr id="55308" name="Text Box 15"/>
          <p:cNvSpPr txBox="1">
            <a:spLocks noChangeArrowheads="1"/>
          </p:cNvSpPr>
          <p:nvPr/>
        </p:nvSpPr>
        <p:spPr bwMode="auto">
          <a:xfrm>
            <a:off x="228600" y="5089525"/>
            <a:ext cx="3262313" cy="1006475"/>
          </a:xfrm>
          <a:prstGeom prst="rect">
            <a:avLst/>
          </a:prstGeom>
          <a:solidFill>
            <a:schemeClr val="bg1"/>
          </a:solidFill>
          <a:ln w="9525">
            <a:noFill/>
            <a:miter lim="800000"/>
            <a:headEnd/>
            <a:tailEnd/>
          </a:ln>
        </p:spPr>
        <p:txBody>
          <a:bodyPr wrap="none">
            <a:spAutoFit/>
          </a:bodyPr>
          <a:lstStyle/>
          <a:p>
            <a:pPr eaLnBrk="1" hangingPunct="1"/>
            <a:r>
              <a:rPr lang="en-US" sz="2000" b="1">
                <a:latin typeface="Arial Narrow" pitchFamily="34" charset="0"/>
              </a:rPr>
              <a:t>Correlation for the South</a:t>
            </a:r>
          </a:p>
          <a:p>
            <a:pPr eaLnBrk="1" hangingPunct="1"/>
            <a:r>
              <a:rPr lang="en-US" sz="2000" b="1">
                <a:latin typeface="Arial Narrow" pitchFamily="34" charset="0"/>
              </a:rPr>
              <a:t>Pacific is ~0.3 and insignificant</a:t>
            </a:r>
          </a:p>
          <a:p>
            <a:pPr eaLnBrk="1" hangingPunct="1"/>
            <a:r>
              <a:rPr lang="en-US" sz="2000" b="1">
                <a:latin typeface="Arial Narrow" pitchFamily="34" charset="0"/>
              </a:rPr>
              <a:t>for the Indian Ocean</a:t>
            </a:r>
          </a:p>
        </p:txBody>
      </p:sp>
      <p:sp>
        <p:nvSpPr>
          <p:cNvPr id="55309" name="Rectangle 16"/>
          <p:cNvSpPr>
            <a:spLocks noChangeArrowheads="1"/>
          </p:cNvSpPr>
          <p:nvPr/>
        </p:nvSpPr>
        <p:spPr bwMode="auto">
          <a:xfrm>
            <a:off x="228600" y="6430963"/>
            <a:ext cx="3880742" cy="276999"/>
          </a:xfrm>
          <a:prstGeom prst="rect">
            <a:avLst/>
          </a:prstGeom>
          <a:noFill/>
          <a:ln w="9525">
            <a:noFill/>
            <a:miter lim="800000"/>
            <a:headEnd/>
            <a:tailEnd/>
          </a:ln>
        </p:spPr>
        <p:txBody>
          <a:bodyPr wrap="none">
            <a:spAutoFit/>
          </a:bodyPr>
          <a:lstStyle/>
          <a:p>
            <a:r>
              <a:rPr lang="en-US" sz="1200" dirty="0"/>
              <a:t>Source:  Zhao, Held, Lin, and </a:t>
            </a:r>
            <a:r>
              <a:rPr lang="en-US" sz="1200" dirty="0" err="1"/>
              <a:t>Vecchi</a:t>
            </a:r>
            <a:r>
              <a:rPr lang="en-US" sz="1200" dirty="0"/>
              <a:t> (J. Climate, </a:t>
            </a:r>
            <a:r>
              <a:rPr lang="en-US" sz="1200" dirty="0" smtClean="0"/>
              <a:t>2009</a:t>
            </a:r>
            <a:endParaRPr lang="en-US" sz="1200" dirty="0"/>
          </a:p>
        </p:txBody>
      </p:sp>
      <p:sp>
        <p:nvSpPr>
          <p:cNvPr id="55310" name="Slide Number Placeholder 16"/>
          <p:cNvSpPr>
            <a:spLocks noGrp="1"/>
          </p:cNvSpPr>
          <p:nvPr>
            <p:ph type="sldNum" sz="quarter" idx="12"/>
          </p:nvPr>
        </p:nvSpPr>
        <p:spPr>
          <a:xfrm>
            <a:off x="7010400" y="0"/>
            <a:ext cx="2133600" cy="476250"/>
          </a:xfrm>
          <a:noFill/>
        </p:spPr>
        <p:txBody>
          <a:bodyPr/>
          <a:lstStyle/>
          <a:p>
            <a:fld id="{97710CFC-2140-481F-920E-D351F920C8F5}" type="slidenum">
              <a:rPr lang="en-US" sz="1600" smtClean="0"/>
              <a:pPr/>
              <a:t>75</a:t>
            </a:fld>
            <a:endParaRPr lang="en-US" smtClean="0"/>
          </a:p>
        </p:txBody>
      </p:sp>
    </p:spTree>
    <p:extLst>
      <p:ext uri="{BB962C8B-B14F-4D97-AF65-F5344CB8AC3E}">
        <p14:creationId xmlns:p14="http://schemas.microsoft.com/office/powerpoint/2010/main" val="18045794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noise_corr"/>
          <p:cNvPicPr>
            <a:picLocks noChangeAspect="1" noChangeArrowheads="1"/>
          </p:cNvPicPr>
          <p:nvPr/>
        </p:nvPicPr>
        <p:blipFill>
          <a:blip r:embed="rId2" cstate="print"/>
          <a:srcRect/>
          <a:stretch>
            <a:fillRect/>
          </a:stretch>
        </p:blipFill>
        <p:spPr bwMode="auto">
          <a:xfrm>
            <a:off x="509588" y="1731963"/>
            <a:ext cx="8124825" cy="4059237"/>
          </a:xfrm>
          <a:prstGeom prst="rect">
            <a:avLst/>
          </a:prstGeom>
          <a:noFill/>
          <a:ln w="9525">
            <a:noFill/>
            <a:miter lim="800000"/>
            <a:headEnd/>
            <a:tailEnd/>
          </a:ln>
        </p:spPr>
      </p:pic>
      <p:sp>
        <p:nvSpPr>
          <p:cNvPr id="56323" name="TextBox 2"/>
          <p:cNvSpPr txBox="1">
            <a:spLocks noChangeArrowheads="1"/>
          </p:cNvSpPr>
          <p:nvPr/>
        </p:nvSpPr>
        <p:spPr bwMode="auto">
          <a:xfrm>
            <a:off x="1295400" y="609600"/>
            <a:ext cx="7162800" cy="923925"/>
          </a:xfrm>
          <a:prstGeom prst="rect">
            <a:avLst/>
          </a:prstGeom>
          <a:noFill/>
          <a:ln w="9525">
            <a:noFill/>
            <a:miter lim="800000"/>
            <a:headEnd/>
            <a:tailEnd/>
          </a:ln>
        </p:spPr>
        <p:txBody>
          <a:bodyPr>
            <a:spAutoFit/>
          </a:bodyPr>
          <a:lstStyle/>
          <a:p>
            <a:r>
              <a:rPr lang="en-US"/>
              <a:t>In basins where the HIRAM 50km grid model has low correlation with observations, the correlation of individual model runs with other ensemble members is also low (implying little predictable signal).</a:t>
            </a:r>
          </a:p>
        </p:txBody>
      </p:sp>
      <p:sp>
        <p:nvSpPr>
          <p:cNvPr id="56324" name="TextBox 3"/>
          <p:cNvSpPr txBox="1">
            <a:spLocks noChangeArrowheads="1"/>
          </p:cNvSpPr>
          <p:nvPr/>
        </p:nvSpPr>
        <p:spPr bwMode="auto">
          <a:xfrm>
            <a:off x="762000" y="6553200"/>
            <a:ext cx="2824812" cy="276999"/>
          </a:xfrm>
          <a:prstGeom prst="rect">
            <a:avLst/>
          </a:prstGeom>
          <a:noFill/>
          <a:ln w="9525">
            <a:noFill/>
            <a:miter lim="800000"/>
            <a:headEnd/>
            <a:tailEnd/>
          </a:ln>
        </p:spPr>
        <p:txBody>
          <a:bodyPr wrap="none">
            <a:spAutoFit/>
          </a:bodyPr>
          <a:lstStyle/>
          <a:p>
            <a:r>
              <a:rPr lang="en-US" sz="1200" dirty="0"/>
              <a:t>Source:  Zhao et al. J. Climate, </a:t>
            </a:r>
            <a:r>
              <a:rPr lang="en-US" sz="1200" dirty="0" smtClean="0"/>
              <a:t> </a:t>
            </a:r>
            <a:r>
              <a:rPr lang="en-US" sz="1200" dirty="0"/>
              <a:t>(2009)</a:t>
            </a:r>
          </a:p>
        </p:txBody>
      </p:sp>
      <p:sp>
        <p:nvSpPr>
          <p:cNvPr id="5" name="Slide Number Placeholder 4"/>
          <p:cNvSpPr>
            <a:spLocks noGrp="1"/>
          </p:cNvSpPr>
          <p:nvPr>
            <p:ph type="sldNum" sz="quarter" idx="12"/>
          </p:nvPr>
        </p:nvSpPr>
        <p:spPr>
          <a:xfrm>
            <a:off x="6781800" y="228600"/>
            <a:ext cx="2133600" cy="476250"/>
          </a:xfrm>
        </p:spPr>
        <p:txBody>
          <a:bodyPr/>
          <a:lstStyle/>
          <a:p>
            <a:pPr>
              <a:defRPr/>
            </a:pPr>
            <a:fld id="{5F023278-FEA1-455D-895D-8513FD785F75}" type="slidenum">
              <a:rPr lang="en-US" smtClean="0"/>
              <a:pPr>
                <a:defRPr/>
              </a:pPr>
              <a:t>76</a:t>
            </a:fld>
            <a:endParaRPr lang="en-US" dirty="0"/>
          </a:p>
        </p:txBody>
      </p:sp>
    </p:spTree>
    <p:extLst>
      <p:ext uri="{BB962C8B-B14F-4D97-AF65-F5344CB8AC3E}">
        <p14:creationId xmlns:p14="http://schemas.microsoft.com/office/powerpoint/2010/main" val="222036621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seasonal_cycle"/>
          <p:cNvPicPr>
            <a:picLocks noChangeAspect="1" noChangeArrowheads="1"/>
          </p:cNvPicPr>
          <p:nvPr/>
        </p:nvPicPr>
        <p:blipFill>
          <a:blip r:embed="rId2" cstate="print"/>
          <a:srcRect/>
          <a:stretch>
            <a:fillRect/>
          </a:stretch>
        </p:blipFill>
        <p:spPr bwMode="auto">
          <a:xfrm>
            <a:off x="1676400" y="601663"/>
            <a:ext cx="6175375" cy="6180137"/>
          </a:xfrm>
          <a:prstGeom prst="rect">
            <a:avLst/>
          </a:prstGeom>
          <a:noFill/>
          <a:ln w="9525">
            <a:noFill/>
            <a:miter lim="800000"/>
            <a:headEnd/>
            <a:tailEnd/>
          </a:ln>
        </p:spPr>
      </p:pic>
      <p:sp>
        <p:nvSpPr>
          <p:cNvPr id="60419" name="TextBox 2"/>
          <p:cNvSpPr txBox="1">
            <a:spLocks noChangeArrowheads="1"/>
          </p:cNvSpPr>
          <p:nvPr/>
        </p:nvSpPr>
        <p:spPr bwMode="auto">
          <a:xfrm>
            <a:off x="1676400" y="228600"/>
            <a:ext cx="6181725" cy="369888"/>
          </a:xfrm>
          <a:prstGeom prst="rect">
            <a:avLst/>
          </a:prstGeom>
          <a:noFill/>
          <a:ln w="9525">
            <a:noFill/>
            <a:miter lim="800000"/>
            <a:headEnd/>
            <a:tailEnd/>
          </a:ln>
        </p:spPr>
        <p:txBody>
          <a:bodyPr wrap="none">
            <a:spAutoFit/>
          </a:bodyPr>
          <a:lstStyle/>
          <a:p>
            <a:r>
              <a:rPr lang="en-US"/>
              <a:t>HIRAM 50-km grid model:  realistic seasonal cycles of TCs</a:t>
            </a:r>
          </a:p>
        </p:txBody>
      </p:sp>
      <p:sp>
        <p:nvSpPr>
          <p:cNvPr id="60420" name="Rectangle 3"/>
          <p:cNvSpPr>
            <a:spLocks noChangeArrowheads="1"/>
          </p:cNvSpPr>
          <p:nvPr/>
        </p:nvSpPr>
        <p:spPr bwMode="auto">
          <a:xfrm>
            <a:off x="609600" y="6581775"/>
            <a:ext cx="4572000" cy="276225"/>
          </a:xfrm>
          <a:prstGeom prst="rect">
            <a:avLst/>
          </a:prstGeom>
          <a:noFill/>
          <a:ln w="9525">
            <a:noFill/>
            <a:miter lim="800000"/>
            <a:headEnd/>
            <a:tailEnd/>
          </a:ln>
        </p:spPr>
        <p:txBody>
          <a:bodyPr>
            <a:spAutoFit/>
          </a:bodyPr>
          <a:lstStyle/>
          <a:p>
            <a:r>
              <a:rPr lang="en-US" sz="1200" dirty="0"/>
              <a:t>Source:  Zhao, Held, Lin, and </a:t>
            </a:r>
            <a:r>
              <a:rPr lang="en-US" sz="1200" dirty="0" err="1"/>
              <a:t>Vecchi</a:t>
            </a:r>
            <a:r>
              <a:rPr lang="en-US" sz="1200" dirty="0"/>
              <a:t> (J. Climate, </a:t>
            </a:r>
            <a:r>
              <a:rPr lang="en-US" sz="1200" dirty="0" smtClean="0"/>
              <a:t>2009)</a:t>
            </a:r>
            <a:endParaRPr lang="en-US" sz="1200" dirty="0"/>
          </a:p>
        </p:txBody>
      </p:sp>
      <p:sp>
        <p:nvSpPr>
          <p:cNvPr id="5" name="Slide Number Placeholder 4"/>
          <p:cNvSpPr>
            <a:spLocks noGrp="1"/>
          </p:cNvSpPr>
          <p:nvPr>
            <p:ph type="sldNum" sz="quarter" idx="12"/>
          </p:nvPr>
        </p:nvSpPr>
        <p:spPr>
          <a:xfrm>
            <a:off x="6705600" y="228600"/>
            <a:ext cx="2133600" cy="476250"/>
          </a:xfrm>
        </p:spPr>
        <p:txBody>
          <a:bodyPr/>
          <a:lstStyle/>
          <a:p>
            <a:pPr>
              <a:defRPr/>
            </a:pPr>
            <a:fld id="{5F023278-FEA1-455D-895D-8513FD785F75}" type="slidenum">
              <a:rPr lang="en-US" smtClean="0"/>
              <a:pPr>
                <a:defRPr/>
              </a:pPr>
              <a:t>77</a:t>
            </a:fld>
            <a:endParaRPr lang="en-US" dirty="0"/>
          </a:p>
        </p:txBody>
      </p:sp>
    </p:spTree>
    <p:extLst>
      <p:ext uri="{BB962C8B-B14F-4D97-AF65-F5344CB8AC3E}">
        <p14:creationId xmlns:p14="http://schemas.microsoft.com/office/powerpoint/2010/main" val="237170307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228600"/>
            <a:ext cx="8991600" cy="762000"/>
          </a:xfrm>
        </p:spPr>
        <p:txBody>
          <a:bodyPr/>
          <a:lstStyle/>
          <a:p>
            <a:pPr eaLnBrk="1" hangingPunct="1"/>
            <a:r>
              <a:rPr lang="en-US" sz="3200" b="1" smtClean="0"/>
              <a:t>Change of hurricane frequency:</a:t>
            </a:r>
            <a:br>
              <a:rPr lang="en-US" sz="3200" b="1" smtClean="0"/>
            </a:br>
            <a:r>
              <a:rPr lang="en-US" sz="2400" b="1" smtClean="0"/>
              <a:t>GFDL HIRAM (50 km grid); Late 21</a:t>
            </a:r>
            <a:r>
              <a:rPr lang="en-US" sz="2400" b="1" baseline="30000" smtClean="0"/>
              <a:t>st</a:t>
            </a:r>
            <a:r>
              <a:rPr lang="en-US" sz="2400" b="1" smtClean="0"/>
              <a:t> Century Projection</a:t>
            </a:r>
          </a:p>
        </p:txBody>
      </p:sp>
      <p:pic>
        <p:nvPicPr>
          <p:cNvPr id="62467" name="Picture 5" descr="warm_cat1num_NA_bar_ibtracs_1min_new1"/>
          <p:cNvPicPr>
            <a:picLocks noChangeAspect="1" noChangeArrowheads="1"/>
          </p:cNvPicPr>
          <p:nvPr/>
        </p:nvPicPr>
        <p:blipFill>
          <a:blip r:embed="rId2" cstate="print"/>
          <a:srcRect/>
          <a:stretch>
            <a:fillRect/>
          </a:stretch>
        </p:blipFill>
        <p:spPr bwMode="auto">
          <a:xfrm>
            <a:off x="228600" y="1828800"/>
            <a:ext cx="4103688" cy="3255963"/>
          </a:xfrm>
          <a:prstGeom prst="rect">
            <a:avLst/>
          </a:prstGeom>
          <a:noFill/>
          <a:ln w="9525">
            <a:noFill/>
            <a:miter lim="800000"/>
            <a:headEnd/>
            <a:tailEnd/>
          </a:ln>
        </p:spPr>
      </p:pic>
      <p:pic>
        <p:nvPicPr>
          <p:cNvPr id="62468" name="Picture 10" descr="warm_cat1num_GG_bar_ibtracs_1min_new1"/>
          <p:cNvPicPr>
            <a:picLocks noChangeAspect="1" noChangeArrowheads="1"/>
          </p:cNvPicPr>
          <p:nvPr/>
        </p:nvPicPr>
        <p:blipFill>
          <a:blip r:embed="rId3" cstate="print"/>
          <a:srcRect/>
          <a:stretch>
            <a:fillRect/>
          </a:stretch>
        </p:blipFill>
        <p:spPr bwMode="auto">
          <a:xfrm>
            <a:off x="4724400" y="1860550"/>
            <a:ext cx="4176713" cy="3244850"/>
          </a:xfrm>
          <a:prstGeom prst="rect">
            <a:avLst/>
          </a:prstGeom>
          <a:noFill/>
          <a:ln w="9525">
            <a:noFill/>
            <a:miter lim="800000"/>
            <a:headEnd/>
            <a:tailEnd/>
          </a:ln>
        </p:spPr>
      </p:pic>
      <p:sp>
        <p:nvSpPr>
          <p:cNvPr id="62469" name="Text Box 11"/>
          <p:cNvSpPr txBox="1">
            <a:spLocks noChangeArrowheads="1"/>
          </p:cNvSpPr>
          <p:nvPr/>
        </p:nvSpPr>
        <p:spPr bwMode="auto">
          <a:xfrm>
            <a:off x="1371600" y="1676400"/>
            <a:ext cx="2317750" cy="366713"/>
          </a:xfrm>
          <a:prstGeom prst="rect">
            <a:avLst/>
          </a:prstGeom>
          <a:solidFill>
            <a:schemeClr val="bg1"/>
          </a:solidFill>
          <a:ln w="9525">
            <a:noFill/>
            <a:miter lim="800000"/>
            <a:headEnd/>
            <a:tailEnd/>
          </a:ln>
        </p:spPr>
        <p:txBody>
          <a:bodyPr wrap="none">
            <a:spAutoFit/>
          </a:bodyPr>
          <a:lstStyle/>
          <a:p>
            <a:r>
              <a:rPr lang="en-US"/>
              <a:t>     North Atlantic       </a:t>
            </a:r>
          </a:p>
        </p:txBody>
      </p:sp>
      <p:sp>
        <p:nvSpPr>
          <p:cNvPr id="62470" name="Text Box 12"/>
          <p:cNvSpPr txBox="1">
            <a:spLocks noChangeArrowheads="1"/>
          </p:cNvSpPr>
          <p:nvPr/>
        </p:nvSpPr>
        <p:spPr bwMode="auto">
          <a:xfrm>
            <a:off x="6232525" y="1766888"/>
            <a:ext cx="1616075" cy="366712"/>
          </a:xfrm>
          <a:prstGeom prst="rect">
            <a:avLst/>
          </a:prstGeom>
          <a:solidFill>
            <a:schemeClr val="bg1"/>
          </a:solidFill>
          <a:ln w="9525">
            <a:noFill/>
            <a:miter lim="800000"/>
            <a:headEnd/>
            <a:tailEnd/>
          </a:ln>
        </p:spPr>
        <p:txBody>
          <a:bodyPr>
            <a:spAutoFit/>
          </a:bodyPr>
          <a:lstStyle/>
          <a:p>
            <a:r>
              <a:rPr lang="en-US"/>
              <a:t>      Global    </a:t>
            </a:r>
          </a:p>
        </p:txBody>
      </p:sp>
      <p:sp>
        <p:nvSpPr>
          <p:cNvPr id="62471" name="Text Box 13"/>
          <p:cNvSpPr txBox="1">
            <a:spLocks noChangeArrowheads="1"/>
          </p:cNvSpPr>
          <p:nvPr/>
        </p:nvSpPr>
        <p:spPr bwMode="auto">
          <a:xfrm>
            <a:off x="365125" y="6488113"/>
            <a:ext cx="4552593" cy="307777"/>
          </a:xfrm>
          <a:prstGeom prst="rect">
            <a:avLst/>
          </a:prstGeom>
          <a:noFill/>
          <a:ln w="9525">
            <a:noFill/>
            <a:miter lim="800000"/>
            <a:headEnd/>
            <a:tailEnd/>
          </a:ln>
        </p:spPr>
        <p:txBody>
          <a:bodyPr wrap="none">
            <a:spAutoFit/>
          </a:bodyPr>
          <a:lstStyle/>
          <a:p>
            <a:r>
              <a:rPr lang="en-US" sz="1400" dirty="0"/>
              <a:t>Source:  Zhao, Held, Lin, and </a:t>
            </a:r>
            <a:r>
              <a:rPr lang="en-US" sz="1400" dirty="0" err="1"/>
              <a:t>Vecchi</a:t>
            </a:r>
            <a:r>
              <a:rPr lang="en-US" sz="1400" dirty="0"/>
              <a:t> (J. Climate, </a:t>
            </a:r>
            <a:r>
              <a:rPr lang="en-US" sz="1400" dirty="0" smtClean="0"/>
              <a:t>2009)</a:t>
            </a:r>
            <a:endParaRPr lang="en-US" sz="1400" dirty="0"/>
          </a:p>
        </p:txBody>
      </p:sp>
      <p:sp>
        <p:nvSpPr>
          <p:cNvPr id="62472" name="Slide Number Placeholder 7"/>
          <p:cNvSpPr>
            <a:spLocks noGrp="1"/>
          </p:cNvSpPr>
          <p:nvPr>
            <p:ph type="sldNum" sz="quarter" idx="12"/>
          </p:nvPr>
        </p:nvSpPr>
        <p:spPr>
          <a:xfrm>
            <a:off x="6781800" y="0"/>
            <a:ext cx="2133600" cy="476250"/>
          </a:xfrm>
          <a:noFill/>
        </p:spPr>
        <p:txBody>
          <a:bodyPr/>
          <a:lstStyle/>
          <a:p>
            <a:fld id="{A999E287-75A1-4C4C-8D97-7E22253BC658}" type="slidenum">
              <a:rPr lang="en-US" sz="2000" smtClean="0"/>
              <a:pPr/>
              <a:t>78</a:t>
            </a:fld>
            <a:endParaRPr lang="en-US" smtClean="0"/>
          </a:p>
        </p:txBody>
      </p:sp>
    </p:spTree>
    <p:extLst>
      <p:ext uri="{BB962C8B-B14F-4D97-AF65-F5344CB8AC3E}">
        <p14:creationId xmlns:p14="http://schemas.microsoft.com/office/powerpoint/2010/main" val="14770881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Box 1"/>
          <p:cNvSpPr txBox="1">
            <a:spLocks noChangeArrowheads="1"/>
          </p:cNvSpPr>
          <p:nvPr/>
        </p:nvSpPr>
        <p:spPr bwMode="auto">
          <a:xfrm>
            <a:off x="1447800" y="457200"/>
            <a:ext cx="6324600" cy="1200329"/>
          </a:xfrm>
          <a:prstGeom prst="rect">
            <a:avLst/>
          </a:prstGeom>
          <a:noFill/>
          <a:ln w="9525">
            <a:noFill/>
            <a:miter lim="800000"/>
            <a:headEnd/>
            <a:tailEnd/>
          </a:ln>
        </p:spPr>
        <p:txBody>
          <a:bodyPr>
            <a:spAutoFit/>
          </a:bodyPr>
          <a:lstStyle/>
          <a:p>
            <a:r>
              <a:rPr lang="en-US" dirty="0"/>
              <a:t>The HIRAM 50-km grid model </a:t>
            </a:r>
            <a:r>
              <a:rPr lang="en-US" dirty="0" smtClean="0"/>
              <a:t>simulated hurricane </a:t>
            </a:r>
            <a:r>
              <a:rPr lang="en-US" dirty="0"/>
              <a:t>count </a:t>
            </a:r>
            <a:r>
              <a:rPr lang="en-US" dirty="0" smtClean="0"/>
              <a:t>changes (</a:t>
            </a:r>
            <a:r>
              <a:rPr lang="en-US" dirty="0" err="1" smtClean="0"/>
              <a:t>interannual</a:t>
            </a:r>
            <a:r>
              <a:rPr lang="en-US" dirty="0" smtClean="0"/>
              <a:t> </a:t>
            </a:r>
            <a:r>
              <a:rPr lang="en-US" dirty="0"/>
              <a:t>and A1B scenario) are consistent with expectation based on tropical Atlantic SST </a:t>
            </a:r>
            <a:r>
              <a:rPr lang="en-US" dirty="0" smtClean="0"/>
              <a:t>minus global </a:t>
            </a:r>
            <a:r>
              <a:rPr lang="en-US" dirty="0"/>
              <a:t>tropical mean SST (</a:t>
            </a:r>
            <a:r>
              <a:rPr lang="en-US" dirty="0" smtClean="0"/>
              <a:t>Ta -</a:t>
            </a:r>
            <a:r>
              <a:rPr lang="en-US" dirty="0" err="1"/>
              <a:t>Tg</a:t>
            </a:r>
            <a:r>
              <a:rPr lang="en-US" dirty="0"/>
              <a:t>). </a:t>
            </a:r>
          </a:p>
        </p:txBody>
      </p:sp>
      <p:grpSp>
        <p:nvGrpSpPr>
          <p:cNvPr id="2" name="Group 22"/>
          <p:cNvGrpSpPr>
            <a:grpSpLocks noChangeAspect="1"/>
          </p:cNvGrpSpPr>
          <p:nvPr/>
        </p:nvGrpSpPr>
        <p:grpSpPr bwMode="auto">
          <a:xfrm>
            <a:off x="2057400" y="1981198"/>
            <a:ext cx="5487447" cy="4479481"/>
            <a:chOff x="3168" y="2016"/>
            <a:chExt cx="2400" cy="1968"/>
          </a:xfrm>
        </p:grpSpPr>
        <p:sp>
          <p:nvSpPr>
            <p:cNvPr id="67589" name="Rectangle 20"/>
            <p:cNvSpPr>
              <a:spLocks noChangeArrowheads="1"/>
            </p:cNvSpPr>
            <p:nvPr/>
          </p:nvSpPr>
          <p:spPr bwMode="auto">
            <a:xfrm>
              <a:off x="3168" y="3840"/>
              <a:ext cx="2400" cy="144"/>
            </a:xfrm>
            <a:prstGeom prst="rect">
              <a:avLst/>
            </a:prstGeom>
            <a:solidFill>
              <a:schemeClr val="bg1"/>
            </a:solidFill>
            <a:ln w="9525">
              <a:noFill/>
              <a:miter lim="800000"/>
              <a:headEnd/>
              <a:tailEnd/>
            </a:ln>
          </p:spPr>
          <p:txBody>
            <a:bodyPr wrap="none" anchor="ctr"/>
            <a:lstStyle/>
            <a:p>
              <a:endParaRPr lang="en-US"/>
            </a:p>
          </p:txBody>
        </p:sp>
        <p:pic>
          <p:nvPicPr>
            <p:cNvPr id="67590" name="Picture 18" descr="c180_mdrna_dsst_mdrna_noyear"/>
            <p:cNvPicPr>
              <a:picLocks noChangeAspect="1" noChangeArrowheads="1"/>
            </p:cNvPicPr>
            <p:nvPr/>
          </p:nvPicPr>
          <p:blipFill>
            <a:blip r:embed="rId2" cstate="print"/>
            <a:srcRect/>
            <a:stretch>
              <a:fillRect/>
            </a:stretch>
          </p:blipFill>
          <p:spPr bwMode="auto">
            <a:xfrm>
              <a:off x="3168" y="2016"/>
              <a:ext cx="2400" cy="1908"/>
            </a:xfrm>
            <a:prstGeom prst="rect">
              <a:avLst/>
            </a:prstGeom>
            <a:noFill/>
            <a:ln w="9525">
              <a:noFill/>
              <a:miter lim="800000"/>
              <a:headEnd/>
              <a:tailEnd/>
            </a:ln>
          </p:spPr>
        </p:pic>
        <p:sp>
          <p:nvSpPr>
            <p:cNvPr id="67591" name="Text Box 60"/>
            <p:cNvSpPr txBox="1">
              <a:spLocks noChangeArrowheads="1"/>
            </p:cNvSpPr>
            <p:nvPr/>
          </p:nvSpPr>
          <p:spPr bwMode="auto">
            <a:xfrm>
              <a:off x="4224" y="2208"/>
              <a:ext cx="774" cy="192"/>
            </a:xfrm>
            <a:prstGeom prst="rect">
              <a:avLst/>
            </a:prstGeom>
            <a:noFill/>
            <a:ln w="9525">
              <a:noFill/>
              <a:miter lim="800000"/>
              <a:headEnd/>
              <a:tailEnd/>
            </a:ln>
          </p:spPr>
          <p:txBody>
            <a:bodyPr>
              <a:spAutoFit/>
            </a:bodyPr>
            <a:lstStyle/>
            <a:p>
              <a:r>
                <a:rPr lang="en-US" sz="1400" b="1">
                  <a:latin typeface="Arial Narrow" pitchFamily="34" charset="0"/>
                  <a:cs typeface="Arial" charset="0"/>
                </a:rPr>
                <a:t>N. Atlantic           </a:t>
              </a:r>
            </a:p>
          </p:txBody>
        </p:sp>
        <p:sp>
          <p:nvSpPr>
            <p:cNvPr id="67592" name="Text Box 19"/>
            <p:cNvSpPr txBox="1">
              <a:spLocks noChangeArrowheads="1"/>
            </p:cNvSpPr>
            <p:nvPr/>
          </p:nvSpPr>
          <p:spPr bwMode="auto">
            <a:xfrm>
              <a:off x="4080" y="3790"/>
              <a:ext cx="721" cy="135"/>
            </a:xfrm>
            <a:prstGeom prst="rect">
              <a:avLst/>
            </a:prstGeom>
            <a:solidFill>
              <a:schemeClr val="bg1"/>
            </a:solidFill>
            <a:ln w="9525">
              <a:noFill/>
              <a:miter lim="800000"/>
              <a:headEnd/>
              <a:tailEnd/>
            </a:ln>
          </p:spPr>
          <p:txBody>
            <a:bodyPr>
              <a:spAutoFit/>
            </a:bodyPr>
            <a:lstStyle/>
            <a:p>
              <a:r>
                <a:rPr lang="en-US" sz="1400" b="1" dirty="0" smtClean="0"/>
                <a:t>    Ta-</a:t>
              </a:r>
              <a:r>
                <a:rPr lang="en-US" sz="1400" b="1" dirty="0" err="1" smtClean="0"/>
                <a:t>Tg</a:t>
              </a:r>
              <a:r>
                <a:rPr lang="en-US" sz="1400" b="1" dirty="0" smtClean="0"/>
                <a:t> </a:t>
              </a:r>
              <a:r>
                <a:rPr lang="en-US" sz="1400" b="1" dirty="0"/>
                <a:t>(K)</a:t>
              </a:r>
            </a:p>
          </p:txBody>
        </p:sp>
        <p:sp>
          <p:nvSpPr>
            <p:cNvPr id="67593" name="Text Box 21"/>
            <p:cNvSpPr txBox="1">
              <a:spLocks noChangeArrowheads="1"/>
            </p:cNvSpPr>
            <p:nvPr/>
          </p:nvSpPr>
          <p:spPr bwMode="auto">
            <a:xfrm rot="-5400000">
              <a:off x="2483" y="2797"/>
              <a:ext cx="1583" cy="212"/>
            </a:xfrm>
            <a:prstGeom prst="rect">
              <a:avLst/>
            </a:prstGeom>
            <a:solidFill>
              <a:schemeClr val="bg1"/>
            </a:solidFill>
            <a:ln w="9525">
              <a:noFill/>
              <a:miter lim="800000"/>
              <a:headEnd/>
              <a:tailEnd/>
            </a:ln>
          </p:spPr>
          <p:txBody>
            <a:bodyPr>
              <a:spAutoFit/>
            </a:bodyPr>
            <a:lstStyle/>
            <a:p>
              <a:r>
                <a:rPr lang="en-US" sz="1600" b="1"/>
                <a:t>annual hurricane count</a:t>
              </a:r>
            </a:p>
          </p:txBody>
        </p:sp>
      </p:grpSp>
      <p:sp>
        <p:nvSpPr>
          <p:cNvPr id="67588" name="Rectangle 8"/>
          <p:cNvSpPr>
            <a:spLocks noChangeArrowheads="1"/>
          </p:cNvSpPr>
          <p:nvPr/>
        </p:nvSpPr>
        <p:spPr bwMode="auto">
          <a:xfrm>
            <a:off x="1143000" y="6400800"/>
            <a:ext cx="4572000" cy="276225"/>
          </a:xfrm>
          <a:prstGeom prst="rect">
            <a:avLst/>
          </a:prstGeom>
          <a:noFill/>
          <a:ln w="9525">
            <a:noFill/>
            <a:miter lim="800000"/>
            <a:headEnd/>
            <a:tailEnd/>
          </a:ln>
        </p:spPr>
        <p:txBody>
          <a:bodyPr>
            <a:spAutoFit/>
          </a:bodyPr>
          <a:lstStyle/>
          <a:p>
            <a:r>
              <a:rPr lang="en-US" sz="1200" dirty="0"/>
              <a:t>Source:  Zhao, Held, Lin, and </a:t>
            </a:r>
            <a:r>
              <a:rPr lang="en-US" sz="1200" dirty="0" err="1"/>
              <a:t>Vecchi</a:t>
            </a:r>
            <a:r>
              <a:rPr lang="en-US" sz="1200" dirty="0"/>
              <a:t> (J. Climate, </a:t>
            </a:r>
            <a:r>
              <a:rPr lang="en-US" sz="1200" dirty="0" smtClean="0"/>
              <a:t>2009)</a:t>
            </a:r>
            <a:endParaRPr lang="en-US" sz="1200" dirty="0"/>
          </a:p>
        </p:txBody>
      </p:sp>
      <p:sp>
        <p:nvSpPr>
          <p:cNvPr id="10" name="Slide Number Placeholder 9"/>
          <p:cNvSpPr>
            <a:spLocks noGrp="1"/>
          </p:cNvSpPr>
          <p:nvPr>
            <p:ph type="sldNum" sz="quarter" idx="12"/>
          </p:nvPr>
        </p:nvSpPr>
        <p:spPr>
          <a:xfrm>
            <a:off x="6858000" y="304800"/>
            <a:ext cx="2133600" cy="476250"/>
          </a:xfrm>
        </p:spPr>
        <p:txBody>
          <a:bodyPr/>
          <a:lstStyle/>
          <a:p>
            <a:pPr>
              <a:defRPr/>
            </a:pPr>
            <a:fld id="{5F023278-FEA1-455D-895D-8513FD785F75}" type="slidenum">
              <a:rPr lang="en-US" smtClean="0"/>
              <a:pPr>
                <a:defRPr/>
              </a:pPr>
              <a:t>79</a:t>
            </a:fld>
            <a:endParaRPr lang="en-US" dirty="0"/>
          </a:p>
        </p:txBody>
      </p:sp>
      <p:cxnSp>
        <p:nvCxnSpPr>
          <p:cNvPr id="12" name="Straight Connector 11"/>
          <p:cNvCxnSpPr/>
          <p:nvPr/>
        </p:nvCxnSpPr>
        <p:spPr bwMode="auto">
          <a:xfrm>
            <a:off x="2743200" y="5867400"/>
            <a:ext cx="4572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7465256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2" descr="Aug-Oct MDR SST-count_filt"/>
          <p:cNvPicPr>
            <a:picLocks noGrp="1" noChangeAspect="1" noChangeArrowheads="1"/>
          </p:cNvPicPr>
          <p:nvPr>
            <p:ph idx="4294967295"/>
          </p:nvPr>
        </p:nvPicPr>
        <p:blipFill>
          <a:blip r:embed="rId3" cstate="print"/>
          <a:srcRect/>
          <a:stretch>
            <a:fillRect/>
          </a:stretch>
        </p:blipFill>
        <p:spPr>
          <a:xfrm>
            <a:off x="762000" y="1066800"/>
            <a:ext cx="7467600" cy="5602288"/>
          </a:xfrm>
          <a:noFill/>
        </p:spPr>
      </p:pic>
      <p:sp>
        <p:nvSpPr>
          <p:cNvPr id="29699" name="Text Box 3"/>
          <p:cNvSpPr txBox="1">
            <a:spLocks noChangeArrowheads="1"/>
          </p:cNvSpPr>
          <p:nvPr/>
        </p:nvSpPr>
        <p:spPr bwMode="auto">
          <a:xfrm>
            <a:off x="228600" y="152400"/>
            <a:ext cx="8153400" cy="708025"/>
          </a:xfrm>
          <a:prstGeom prst="rect">
            <a:avLst/>
          </a:prstGeom>
          <a:noFill/>
          <a:ln w="9525">
            <a:noFill/>
            <a:miter lim="800000"/>
            <a:headEnd/>
            <a:tailEnd/>
          </a:ln>
        </p:spPr>
        <p:txBody>
          <a:bodyPr>
            <a:spAutoFit/>
          </a:bodyPr>
          <a:lstStyle/>
          <a:p>
            <a:pPr algn="ctr" eaLnBrk="1" hangingPunct="1">
              <a:spcBef>
                <a:spcPct val="50000"/>
              </a:spcBef>
            </a:pPr>
            <a:r>
              <a:rPr lang="en-US" sz="2000"/>
              <a:t>The frequency of tropical storms (low-pass filtered) in the Atlantic basin since 1870 has some correlation with tropical Atlantic SSTs</a:t>
            </a:r>
          </a:p>
        </p:txBody>
      </p:sp>
      <p:sp>
        <p:nvSpPr>
          <p:cNvPr id="29700" name="Rectangle 4"/>
          <p:cNvSpPr>
            <a:spLocks noChangeArrowheads="1"/>
          </p:cNvSpPr>
          <p:nvPr/>
        </p:nvSpPr>
        <p:spPr bwMode="auto">
          <a:xfrm>
            <a:off x="76200" y="6583363"/>
            <a:ext cx="8281988" cy="274637"/>
          </a:xfrm>
          <a:prstGeom prst="rect">
            <a:avLst/>
          </a:prstGeom>
          <a:noFill/>
          <a:ln w="9525">
            <a:noFill/>
            <a:miter lim="800000"/>
            <a:headEnd/>
            <a:tailEnd/>
          </a:ln>
        </p:spPr>
        <p:txBody>
          <a:bodyPr wrap="none">
            <a:spAutoFit/>
          </a:bodyPr>
          <a:lstStyle/>
          <a:p>
            <a:pPr eaLnBrk="1" hangingPunct="1"/>
            <a:r>
              <a:rPr lang="en-US" sz="1200"/>
              <a:t>Source:  Emanuel (2006); Mann and Emanuel (2006) EOS.  See also Holland and Webster (2007) </a:t>
            </a:r>
            <a:r>
              <a:rPr lang="en-US" sz="1200" i="1"/>
              <a:t>Phil. Trans. R. Soc. A</a:t>
            </a:r>
            <a:endParaRPr lang="en-US" sz="1000"/>
          </a:p>
        </p:txBody>
      </p:sp>
      <p:sp>
        <p:nvSpPr>
          <p:cNvPr id="29701" name="Text Box 5"/>
          <p:cNvSpPr txBox="1">
            <a:spLocks noChangeArrowheads="1"/>
          </p:cNvSpPr>
          <p:nvPr/>
        </p:nvSpPr>
        <p:spPr bwMode="auto">
          <a:xfrm>
            <a:off x="7696200" y="2349500"/>
            <a:ext cx="1295400" cy="1162050"/>
          </a:xfrm>
          <a:prstGeom prst="rect">
            <a:avLst/>
          </a:prstGeom>
          <a:noFill/>
          <a:ln w="6350">
            <a:solidFill>
              <a:schemeClr val="tx1"/>
            </a:solidFill>
            <a:miter lim="800000"/>
            <a:headEnd/>
            <a:tailEnd/>
          </a:ln>
        </p:spPr>
        <p:txBody>
          <a:bodyPr>
            <a:spAutoFit/>
          </a:bodyPr>
          <a:lstStyle/>
          <a:p>
            <a:r>
              <a:rPr lang="en-US" sz="1400"/>
              <a:t>But is the storm record reliable enough for this?</a:t>
            </a:r>
          </a:p>
        </p:txBody>
      </p:sp>
      <p:sp>
        <p:nvSpPr>
          <p:cNvPr id="7" name="Slide Number Placeholder 6"/>
          <p:cNvSpPr>
            <a:spLocks noGrp="1"/>
          </p:cNvSpPr>
          <p:nvPr>
            <p:ph type="sldNum" sz="quarter" idx="12"/>
          </p:nvPr>
        </p:nvSpPr>
        <p:spPr>
          <a:xfrm>
            <a:off x="6858000" y="152400"/>
            <a:ext cx="2133600" cy="476250"/>
          </a:xfrm>
        </p:spPr>
        <p:txBody>
          <a:bodyPr/>
          <a:lstStyle/>
          <a:p>
            <a:pPr>
              <a:defRPr/>
            </a:pPr>
            <a:r>
              <a:rPr lang="en-US" sz="2000" dirty="0" smtClean="0"/>
              <a:t>6</a:t>
            </a:r>
            <a:endParaRPr lang="en-US" sz="2000"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cstate="print"/>
          <a:srcRect r="49655"/>
          <a:stretch>
            <a:fillRect/>
          </a:stretch>
        </p:blipFill>
        <p:spPr bwMode="auto">
          <a:xfrm>
            <a:off x="1839452" y="1752597"/>
            <a:ext cx="4561348" cy="4170807"/>
          </a:xfrm>
          <a:prstGeom prst="rect">
            <a:avLst/>
          </a:prstGeom>
          <a:noFill/>
          <a:ln w="9525">
            <a:noFill/>
            <a:miter lim="800000"/>
            <a:headEnd/>
            <a:tailEnd/>
          </a:ln>
        </p:spPr>
      </p:pic>
      <p:sp>
        <p:nvSpPr>
          <p:cNvPr id="66563" name="Rectangle 4"/>
          <p:cNvSpPr>
            <a:spLocks noChangeArrowheads="1"/>
          </p:cNvSpPr>
          <p:nvPr/>
        </p:nvSpPr>
        <p:spPr bwMode="auto">
          <a:xfrm>
            <a:off x="1752600" y="533400"/>
            <a:ext cx="6705600" cy="923925"/>
          </a:xfrm>
          <a:prstGeom prst="rect">
            <a:avLst/>
          </a:prstGeom>
          <a:noFill/>
          <a:ln w="9525">
            <a:noFill/>
            <a:miter lim="800000"/>
            <a:headEnd/>
            <a:tailEnd/>
          </a:ln>
        </p:spPr>
        <p:txBody>
          <a:bodyPr>
            <a:spAutoFit/>
          </a:bodyPr>
          <a:lstStyle/>
          <a:p>
            <a:r>
              <a:rPr lang="en-US"/>
              <a:t>The HIRAM 50-km grid model hurricane count changes</a:t>
            </a:r>
          </a:p>
          <a:p>
            <a:r>
              <a:rPr lang="en-US"/>
              <a:t>(interannual and A1B scenario) are consistent with expectation based on tropical Atlantic vertical wind shear anomalies</a:t>
            </a:r>
          </a:p>
        </p:txBody>
      </p:sp>
      <p:sp>
        <p:nvSpPr>
          <p:cNvPr id="66564" name="Rectangle 5"/>
          <p:cNvSpPr>
            <a:spLocks noChangeArrowheads="1"/>
          </p:cNvSpPr>
          <p:nvPr/>
        </p:nvSpPr>
        <p:spPr bwMode="auto">
          <a:xfrm>
            <a:off x="685800" y="6324600"/>
            <a:ext cx="4572000" cy="276225"/>
          </a:xfrm>
          <a:prstGeom prst="rect">
            <a:avLst/>
          </a:prstGeom>
          <a:noFill/>
          <a:ln w="9525">
            <a:noFill/>
            <a:miter lim="800000"/>
            <a:headEnd/>
            <a:tailEnd/>
          </a:ln>
        </p:spPr>
        <p:txBody>
          <a:bodyPr>
            <a:spAutoFit/>
          </a:bodyPr>
          <a:lstStyle/>
          <a:p>
            <a:r>
              <a:rPr lang="en-US" sz="1200" dirty="0"/>
              <a:t>Source:  Zhao, Held, Lin, and </a:t>
            </a:r>
            <a:r>
              <a:rPr lang="en-US" sz="1200" dirty="0" err="1"/>
              <a:t>Vecchi</a:t>
            </a:r>
            <a:r>
              <a:rPr lang="en-US" sz="1200" dirty="0"/>
              <a:t> (J. Climate, </a:t>
            </a:r>
            <a:r>
              <a:rPr lang="en-US" sz="1200" dirty="0" smtClean="0"/>
              <a:t>2009)</a:t>
            </a:r>
            <a:endParaRPr lang="en-US" sz="1200" dirty="0"/>
          </a:p>
        </p:txBody>
      </p:sp>
      <p:sp>
        <p:nvSpPr>
          <p:cNvPr id="5" name="Slide Number Placeholder 4"/>
          <p:cNvSpPr>
            <a:spLocks noGrp="1"/>
          </p:cNvSpPr>
          <p:nvPr>
            <p:ph type="sldNum" sz="quarter" idx="12"/>
          </p:nvPr>
        </p:nvSpPr>
        <p:spPr>
          <a:xfrm>
            <a:off x="6705600" y="228600"/>
            <a:ext cx="2133600" cy="476250"/>
          </a:xfrm>
        </p:spPr>
        <p:txBody>
          <a:bodyPr/>
          <a:lstStyle/>
          <a:p>
            <a:pPr>
              <a:defRPr/>
            </a:pPr>
            <a:fld id="{5F023278-FEA1-455D-895D-8513FD785F75}" type="slidenum">
              <a:rPr lang="en-US" smtClean="0"/>
              <a:pPr>
                <a:defRPr/>
              </a:pPr>
              <a:t>80</a:t>
            </a:fld>
            <a:endParaRPr lang="en-US" dirty="0"/>
          </a:p>
        </p:txBody>
      </p:sp>
    </p:spTree>
    <p:extLst>
      <p:ext uri="{BB962C8B-B14F-4D97-AF65-F5344CB8AC3E}">
        <p14:creationId xmlns:p14="http://schemas.microsoft.com/office/powerpoint/2010/main" val="352110051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1" descr="dcpdf_gfdl_vs_obs"/>
          <p:cNvPicPr>
            <a:picLocks noChangeAspect="1" noChangeArrowheads="1"/>
          </p:cNvPicPr>
          <p:nvPr/>
        </p:nvPicPr>
        <p:blipFill>
          <a:blip r:embed="rId2" cstate="print"/>
          <a:srcRect/>
          <a:stretch>
            <a:fillRect/>
          </a:stretch>
        </p:blipFill>
        <p:spPr bwMode="auto">
          <a:xfrm>
            <a:off x="381000" y="990600"/>
            <a:ext cx="6032500" cy="4660900"/>
          </a:xfrm>
          <a:prstGeom prst="rect">
            <a:avLst/>
          </a:prstGeom>
          <a:noFill/>
          <a:ln w="9525">
            <a:noFill/>
            <a:miter lim="800000"/>
            <a:headEnd/>
            <a:tailEnd/>
          </a:ln>
        </p:spPr>
      </p:pic>
      <p:sp>
        <p:nvSpPr>
          <p:cNvPr id="77827" name="Rectangle 4"/>
          <p:cNvSpPr>
            <a:spLocks noChangeArrowheads="1"/>
          </p:cNvSpPr>
          <p:nvPr/>
        </p:nvSpPr>
        <p:spPr bwMode="auto">
          <a:xfrm>
            <a:off x="685800" y="152400"/>
            <a:ext cx="8458200" cy="641350"/>
          </a:xfrm>
          <a:prstGeom prst="rect">
            <a:avLst/>
          </a:prstGeom>
          <a:noFill/>
          <a:ln w="9525">
            <a:noFill/>
            <a:miter lim="800000"/>
            <a:headEnd/>
            <a:tailEnd/>
          </a:ln>
        </p:spPr>
        <p:txBody>
          <a:bodyPr>
            <a:spAutoFit/>
          </a:bodyPr>
          <a:lstStyle/>
          <a:p>
            <a:r>
              <a:rPr lang="en-US"/>
              <a:t>Cumulative Distribution Functions of Atlantic TC Intensities (1980-2006).</a:t>
            </a:r>
          </a:p>
          <a:p>
            <a:endParaRPr lang="en-US"/>
          </a:p>
        </p:txBody>
      </p:sp>
      <p:sp>
        <p:nvSpPr>
          <p:cNvPr id="77828" name="Text Box 5"/>
          <p:cNvSpPr txBox="1">
            <a:spLocks noChangeArrowheads="1"/>
          </p:cNvSpPr>
          <p:nvPr/>
        </p:nvSpPr>
        <p:spPr bwMode="auto">
          <a:xfrm>
            <a:off x="6096000" y="1371600"/>
            <a:ext cx="2835275" cy="4247317"/>
          </a:xfrm>
          <a:prstGeom prst="rect">
            <a:avLst/>
          </a:prstGeom>
          <a:noFill/>
          <a:ln w="9525">
            <a:solidFill>
              <a:schemeClr val="tx1"/>
            </a:solidFill>
            <a:miter lim="800000"/>
            <a:headEnd/>
            <a:tailEnd/>
          </a:ln>
        </p:spPr>
        <p:txBody>
          <a:bodyPr>
            <a:spAutoFit/>
          </a:bodyPr>
          <a:lstStyle/>
          <a:p>
            <a:r>
              <a:rPr lang="en-US" dirty="0"/>
              <a:t>CDF Difference:  </a:t>
            </a:r>
          </a:p>
          <a:p>
            <a:r>
              <a:rPr lang="en-US" dirty="0"/>
              <a:t>1995-2006 </a:t>
            </a:r>
            <a:r>
              <a:rPr lang="en-US" dirty="0" smtClean="0"/>
              <a:t>era minus      1980-1994 era.</a:t>
            </a:r>
            <a:endParaRPr lang="en-US" dirty="0"/>
          </a:p>
          <a:p>
            <a:endParaRPr lang="en-US" dirty="0"/>
          </a:p>
          <a:p>
            <a:r>
              <a:rPr lang="en-US" dirty="0" smtClean="0"/>
              <a:t>Hurricanes are </a:t>
            </a:r>
            <a:r>
              <a:rPr lang="en-US" dirty="0"/>
              <a:t>more intense on average in </a:t>
            </a:r>
            <a:r>
              <a:rPr lang="en-US" dirty="0" smtClean="0"/>
              <a:t>the active era.  </a:t>
            </a:r>
            <a:endParaRPr lang="en-US" dirty="0"/>
          </a:p>
          <a:p>
            <a:endParaRPr lang="en-US" dirty="0"/>
          </a:p>
          <a:p>
            <a:r>
              <a:rPr lang="en-US" dirty="0" smtClean="0"/>
              <a:t>For this set of active/inactive years the hurricane model intensity</a:t>
            </a:r>
            <a:r>
              <a:rPr lang="en-US" i="1" dirty="0" smtClean="0"/>
              <a:t> </a:t>
            </a:r>
            <a:r>
              <a:rPr lang="en-US" i="1" dirty="0"/>
              <a:t>is less </a:t>
            </a:r>
            <a:r>
              <a:rPr lang="en-US" i="1" dirty="0" smtClean="0"/>
              <a:t>sensitive than </a:t>
            </a:r>
            <a:r>
              <a:rPr lang="en-US" i="1" dirty="0"/>
              <a:t>observed.</a:t>
            </a:r>
          </a:p>
          <a:p>
            <a:endParaRPr lang="en-US" dirty="0"/>
          </a:p>
          <a:p>
            <a:endParaRPr lang="en-US" dirty="0"/>
          </a:p>
        </p:txBody>
      </p:sp>
      <p:sp>
        <p:nvSpPr>
          <p:cNvPr id="77829" name="Text Box 6"/>
          <p:cNvSpPr txBox="1">
            <a:spLocks noChangeArrowheads="1"/>
          </p:cNvSpPr>
          <p:nvPr/>
        </p:nvSpPr>
        <p:spPr bwMode="auto">
          <a:xfrm>
            <a:off x="517525" y="6640513"/>
            <a:ext cx="6797675" cy="274637"/>
          </a:xfrm>
          <a:prstGeom prst="rect">
            <a:avLst/>
          </a:prstGeom>
          <a:noFill/>
          <a:ln w="9525">
            <a:noFill/>
            <a:miter lim="800000"/>
            <a:headEnd/>
            <a:tailEnd/>
          </a:ln>
        </p:spPr>
        <p:txBody>
          <a:bodyPr>
            <a:spAutoFit/>
          </a:bodyPr>
          <a:lstStyle/>
          <a:p>
            <a:r>
              <a:rPr lang="en-US" sz="1200"/>
              <a:t>Source:  Bender et al., submitted, 2009</a:t>
            </a:r>
          </a:p>
        </p:txBody>
      </p:sp>
      <p:sp>
        <p:nvSpPr>
          <p:cNvPr id="77830" name="Line 7"/>
          <p:cNvSpPr>
            <a:spLocks noChangeShapeType="1"/>
          </p:cNvSpPr>
          <p:nvPr/>
        </p:nvSpPr>
        <p:spPr bwMode="auto">
          <a:xfrm>
            <a:off x="2209800" y="2514600"/>
            <a:ext cx="457200" cy="533400"/>
          </a:xfrm>
          <a:prstGeom prst="line">
            <a:avLst/>
          </a:prstGeom>
          <a:noFill/>
          <a:ln w="9525">
            <a:solidFill>
              <a:schemeClr val="tx1"/>
            </a:solidFill>
            <a:round/>
            <a:headEnd/>
            <a:tailEnd type="triangle" w="med" len="med"/>
          </a:ln>
        </p:spPr>
        <p:txBody>
          <a:bodyPr/>
          <a:lstStyle/>
          <a:p>
            <a:endParaRPr lang="en-US"/>
          </a:p>
        </p:txBody>
      </p:sp>
      <p:sp>
        <p:nvSpPr>
          <p:cNvPr id="77831" name="Text Box 8"/>
          <p:cNvSpPr txBox="1">
            <a:spLocks noChangeArrowheads="1"/>
          </p:cNvSpPr>
          <p:nvPr/>
        </p:nvSpPr>
        <p:spPr bwMode="auto">
          <a:xfrm>
            <a:off x="1600200" y="2209800"/>
            <a:ext cx="1174750" cy="366713"/>
          </a:xfrm>
          <a:prstGeom prst="rect">
            <a:avLst/>
          </a:prstGeom>
          <a:noFill/>
          <a:ln w="9525">
            <a:noFill/>
            <a:miter lim="800000"/>
            <a:headEnd/>
            <a:tailEnd/>
          </a:ln>
        </p:spPr>
        <p:txBody>
          <a:bodyPr wrap="none">
            <a:spAutoFit/>
          </a:bodyPr>
          <a:lstStyle/>
          <a:p>
            <a:r>
              <a:rPr lang="en-US"/>
              <a:t>Observed</a:t>
            </a:r>
          </a:p>
        </p:txBody>
      </p:sp>
      <p:sp>
        <p:nvSpPr>
          <p:cNvPr id="77833" name="Text Box 10"/>
          <p:cNvSpPr txBox="1">
            <a:spLocks noChangeArrowheads="1"/>
          </p:cNvSpPr>
          <p:nvPr/>
        </p:nvSpPr>
        <p:spPr bwMode="auto">
          <a:xfrm>
            <a:off x="136525" y="5218113"/>
            <a:ext cx="1539875" cy="923330"/>
          </a:xfrm>
          <a:prstGeom prst="rect">
            <a:avLst/>
          </a:prstGeom>
          <a:noFill/>
          <a:ln w="9525">
            <a:noFill/>
            <a:miter lim="800000"/>
            <a:headEnd/>
            <a:tailEnd/>
          </a:ln>
        </p:spPr>
        <p:txBody>
          <a:bodyPr>
            <a:spAutoFit/>
          </a:bodyPr>
          <a:lstStyle/>
          <a:p>
            <a:r>
              <a:rPr lang="en-US" dirty="0"/>
              <a:t>GFDL </a:t>
            </a:r>
            <a:r>
              <a:rPr lang="en-US" dirty="0" smtClean="0"/>
              <a:t>hurricane model</a:t>
            </a:r>
            <a:endParaRPr lang="en-US" dirty="0"/>
          </a:p>
        </p:txBody>
      </p:sp>
      <p:sp>
        <p:nvSpPr>
          <p:cNvPr id="77834" name="Slide Number Placeholder 9"/>
          <p:cNvSpPr>
            <a:spLocks noGrp="1"/>
          </p:cNvSpPr>
          <p:nvPr>
            <p:ph type="sldNum" sz="quarter" idx="12"/>
          </p:nvPr>
        </p:nvSpPr>
        <p:spPr>
          <a:xfrm>
            <a:off x="6781800" y="228600"/>
            <a:ext cx="2133600" cy="476250"/>
          </a:xfrm>
          <a:noFill/>
        </p:spPr>
        <p:txBody>
          <a:bodyPr/>
          <a:lstStyle/>
          <a:p>
            <a:fld id="{DE759526-F063-4CC5-A396-4C1DDC639C45}" type="slidenum">
              <a:rPr lang="en-US" sz="2000" smtClean="0"/>
              <a:pPr/>
              <a:t>81</a:t>
            </a:fld>
            <a:endParaRPr lang="en-US" sz="2000" smtClean="0"/>
          </a:p>
        </p:txBody>
      </p:sp>
      <p:sp>
        <p:nvSpPr>
          <p:cNvPr id="11" name="TextBox 10"/>
          <p:cNvSpPr txBox="1"/>
          <p:nvPr/>
        </p:nvSpPr>
        <p:spPr>
          <a:xfrm>
            <a:off x="2023249" y="5105400"/>
            <a:ext cx="3005951" cy="369332"/>
          </a:xfrm>
          <a:prstGeom prst="rect">
            <a:avLst/>
          </a:prstGeom>
          <a:solidFill>
            <a:schemeClr val="bg1"/>
          </a:solidFill>
        </p:spPr>
        <p:txBody>
          <a:bodyPr wrap="none" rtlCol="0">
            <a:spAutoFit/>
          </a:bodyPr>
          <a:lstStyle/>
          <a:p>
            <a:r>
              <a:rPr lang="en-US" dirty="0" smtClean="0"/>
              <a:t>Maximum wind speed (m/s)</a:t>
            </a:r>
            <a:endParaRPr lang="en-US" dirty="0"/>
          </a:p>
        </p:txBody>
      </p:sp>
      <p:sp>
        <p:nvSpPr>
          <p:cNvPr id="77832" name="Line 9"/>
          <p:cNvSpPr>
            <a:spLocks noChangeShapeType="1"/>
          </p:cNvSpPr>
          <p:nvPr/>
        </p:nvSpPr>
        <p:spPr bwMode="auto">
          <a:xfrm flipV="1">
            <a:off x="1295400" y="3962400"/>
            <a:ext cx="2590800" cy="19050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cstate="print"/>
          <a:srcRect/>
          <a:stretch>
            <a:fillRect/>
          </a:stretch>
        </p:blipFill>
        <p:spPr bwMode="auto">
          <a:xfrm>
            <a:off x="838200" y="1752600"/>
            <a:ext cx="7845425" cy="3611563"/>
          </a:xfrm>
          <a:prstGeom prst="rect">
            <a:avLst/>
          </a:prstGeom>
          <a:noFill/>
          <a:ln w="9525">
            <a:noFill/>
            <a:miter lim="800000"/>
            <a:headEnd/>
            <a:tailEnd/>
          </a:ln>
        </p:spPr>
      </p:pic>
      <p:sp>
        <p:nvSpPr>
          <p:cNvPr id="66563" name="Rectangle 4"/>
          <p:cNvSpPr>
            <a:spLocks noChangeArrowheads="1"/>
          </p:cNvSpPr>
          <p:nvPr/>
        </p:nvSpPr>
        <p:spPr bwMode="auto">
          <a:xfrm>
            <a:off x="1752600" y="533400"/>
            <a:ext cx="6705600" cy="923925"/>
          </a:xfrm>
          <a:prstGeom prst="rect">
            <a:avLst/>
          </a:prstGeom>
          <a:noFill/>
          <a:ln w="9525">
            <a:noFill/>
            <a:miter lim="800000"/>
            <a:headEnd/>
            <a:tailEnd/>
          </a:ln>
        </p:spPr>
        <p:txBody>
          <a:bodyPr>
            <a:spAutoFit/>
          </a:bodyPr>
          <a:lstStyle/>
          <a:p>
            <a:r>
              <a:rPr lang="en-US"/>
              <a:t>The HIRAM 50-km grid model hurricane count changes</a:t>
            </a:r>
          </a:p>
          <a:p>
            <a:r>
              <a:rPr lang="en-US"/>
              <a:t>(interannual and A1B scenario) are consistent with expectation based on tropical Atlantic vertical wind shear anomalies</a:t>
            </a:r>
          </a:p>
        </p:txBody>
      </p:sp>
      <p:sp>
        <p:nvSpPr>
          <p:cNvPr id="66564" name="Rectangle 5"/>
          <p:cNvSpPr>
            <a:spLocks noChangeArrowheads="1"/>
          </p:cNvSpPr>
          <p:nvPr/>
        </p:nvSpPr>
        <p:spPr bwMode="auto">
          <a:xfrm>
            <a:off x="685800" y="6324600"/>
            <a:ext cx="4572000" cy="276225"/>
          </a:xfrm>
          <a:prstGeom prst="rect">
            <a:avLst/>
          </a:prstGeom>
          <a:noFill/>
          <a:ln w="9525">
            <a:noFill/>
            <a:miter lim="800000"/>
            <a:headEnd/>
            <a:tailEnd/>
          </a:ln>
        </p:spPr>
        <p:txBody>
          <a:bodyPr>
            <a:spAutoFit/>
          </a:bodyPr>
          <a:lstStyle/>
          <a:p>
            <a:r>
              <a:rPr lang="en-US" sz="1200"/>
              <a:t>Source:  Zhao, Held, Lin, and Vecchi (J. Climate, in press)</a:t>
            </a:r>
          </a:p>
        </p:txBody>
      </p:sp>
      <p:sp>
        <p:nvSpPr>
          <p:cNvPr id="5" name="Slide Number Placeholder 4"/>
          <p:cNvSpPr>
            <a:spLocks noGrp="1"/>
          </p:cNvSpPr>
          <p:nvPr>
            <p:ph type="sldNum" sz="quarter" idx="12"/>
          </p:nvPr>
        </p:nvSpPr>
        <p:spPr>
          <a:xfrm>
            <a:off x="6705600" y="228600"/>
            <a:ext cx="2133600" cy="476250"/>
          </a:xfrm>
        </p:spPr>
        <p:txBody>
          <a:bodyPr/>
          <a:lstStyle/>
          <a:p>
            <a:pPr>
              <a:defRPr/>
            </a:pPr>
            <a:fld id="{5F023278-FEA1-455D-895D-8513FD785F75}" type="slidenum">
              <a:rPr lang="en-US" smtClean="0"/>
              <a:pPr>
                <a:defRPr/>
              </a:pPr>
              <a:t>82</a:t>
            </a:fld>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prec_wnd_tk"/>
          <p:cNvPicPr>
            <a:picLocks noChangeAspect="1" noChangeArrowheads="1"/>
          </p:cNvPicPr>
          <p:nvPr/>
        </p:nvPicPr>
        <p:blipFill>
          <a:blip r:embed="rId2" cstate="print"/>
          <a:srcRect t="2795"/>
          <a:stretch>
            <a:fillRect/>
          </a:stretch>
        </p:blipFill>
        <p:spPr bwMode="auto">
          <a:xfrm>
            <a:off x="342900" y="1752600"/>
            <a:ext cx="3848100" cy="3448050"/>
          </a:xfrm>
          <a:prstGeom prst="rect">
            <a:avLst/>
          </a:prstGeom>
          <a:noFill/>
          <a:ln w="9525">
            <a:noFill/>
            <a:miter lim="800000"/>
            <a:headEnd/>
            <a:tailEnd/>
          </a:ln>
        </p:spPr>
      </p:pic>
      <p:pic>
        <p:nvPicPr>
          <p:cNvPr id="33795" name="Picture 3" descr="xsect_tk"/>
          <p:cNvPicPr preferRelativeResize="0">
            <a:picLocks noChangeAspect="1" noChangeArrowheads="1"/>
          </p:cNvPicPr>
          <p:nvPr/>
        </p:nvPicPr>
        <p:blipFill>
          <a:blip r:embed="rId3" cstate="print"/>
          <a:srcRect/>
          <a:stretch>
            <a:fillRect/>
          </a:stretch>
        </p:blipFill>
        <p:spPr bwMode="auto">
          <a:xfrm>
            <a:off x="4525963" y="2028825"/>
            <a:ext cx="4313237" cy="2695575"/>
          </a:xfrm>
          <a:prstGeom prst="rect">
            <a:avLst/>
          </a:prstGeom>
          <a:noFill/>
          <a:ln w="9525">
            <a:noFill/>
            <a:miter lim="800000"/>
            <a:headEnd/>
            <a:tailEnd/>
          </a:ln>
        </p:spPr>
      </p:pic>
      <p:sp>
        <p:nvSpPr>
          <p:cNvPr id="33796" name="Text Box 4"/>
          <p:cNvSpPr txBox="1">
            <a:spLocks noChangeArrowheads="1"/>
          </p:cNvSpPr>
          <p:nvPr/>
        </p:nvSpPr>
        <p:spPr bwMode="auto">
          <a:xfrm>
            <a:off x="533400" y="5421313"/>
            <a:ext cx="7954963" cy="304800"/>
          </a:xfrm>
          <a:prstGeom prst="rect">
            <a:avLst/>
          </a:prstGeom>
          <a:noFill/>
          <a:ln w="9525">
            <a:noFill/>
            <a:miter lim="800000"/>
            <a:headEnd/>
            <a:tailEnd/>
          </a:ln>
        </p:spPr>
        <p:txBody>
          <a:bodyPr wrap="none" lIns="92075" tIns="46038" rIns="92075" bIns="46038">
            <a:spAutoFit/>
          </a:bodyPr>
          <a:lstStyle/>
          <a:p>
            <a:pPr marL="342900" indent="-342900" eaLnBrk="1" hangingPunct="1">
              <a:spcBef>
                <a:spcPct val="20000"/>
              </a:spcBef>
              <a:buClr>
                <a:schemeClr val="hlink"/>
              </a:buClr>
              <a:buSzPct val="60000"/>
              <a:buFont typeface="Wingdings" pitchFamily="2" charset="2"/>
              <a:buNone/>
            </a:pPr>
            <a:r>
              <a:rPr lang="en-US" sz="1400"/>
              <a:t>Surface winds (m/s) and rainfall (mm/day)                       Atmospheric “warm core” and wind speeds</a:t>
            </a:r>
          </a:p>
        </p:txBody>
      </p:sp>
      <p:sp>
        <p:nvSpPr>
          <p:cNvPr id="33797" name="Text Box 5"/>
          <p:cNvSpPr txBox="1">
            <a:spLocks noChangeArrowheads="1"/>
          </p:cNvSpPr>
          <p:nvPr/>
        </p:nvSpPr>
        <p:spPr bwMode="auto">
          <a:xfrm>
            <a:off x="1509713" y="849313"/>
            <a:ext cx="5907087" cy="396875"/>
          </a:xfrm>
          <a:prstGeom prst="rect">
            <a:avLst/>
          </a:prstGeom>
          <a:noFill/>
          <a:ln w="9525">
            <a:noFill/>
            <a:miter lim="800000"/>
            <a:headEnd/>
            <a:tailEnd/>
          </a:ln>
        </p:spPr>
        <p:txBody>
          <a:bodyPr wrap="none" lIns="92075" tIns="46038" rIns="92075" bIns="46038">
            <a:spAutoFit/>
          </a:bodyPr>
          <a:lstStyle/>
          <a:p>
            <a:pPr marL="342900" indent="-342900" eaLnBrk="1" hangingPunct="1">
              <a:spcBef>
                <a:spcPct val="20000"/>
              </a:spcBef>
              <a:buClr>
                <a:schemeClr val="hlink"/>
              </a:buClr>
              <a:buSzPct val="60000"/>
              <a:buFont typeface="Wingdings" pitchFamily="2" charset="2"/>
              <a:buNone/>
            </a:pPr>
            <a:r>
              <a:rPr lang="en-US" sz="2000"/>
              <a:t>Sample hurricane from the Zetac 18-km grid model</a:t>
            </a:r>
          </a:p>
        </p:txBody>
      </p:sp>
      <p:sp>
        <p:nvSpPr>
          <p:cNvPr id="33798" name="Text Box 6"/>
          <p:cNvSpPr txBox="1">
            <a:spLocks noChangeArrowheads="1"/>
          </p:cNvSpPr>
          <p:nvPr/>
        </p:nvSpPr>
        <p:spPr bwMode="auto">
          <a:xfrm>
            <a:off x="8442325" y="188913"/>
            <a:ext cx="438150" cy="366712"/>
          </a:xfrm>
          <a:prstGeom prst="rect">
            <a:avLst/>
          </a:prstGeom>
          <a:noFill/>
          <a:ln w="9525">
            <a:noFill/>
            <a:miter lim="800000"/>
            <a:headEnd/>
            <a:tailEnd/>
          </a:ln>
        </p:spPr>
        <p:txBody>
          <a:bodyPr wrap="none">
            <a:spAutoFit/>
          </a:bodyPr>
          <a:lstStyle/>
          <a:p>
            <a:fld id="{D33C4DB5-E638-445B-8124-D87038968676}" type="slidenum">
              <a:rPr lang="en-US"/>
              <a:pPr/>
              <a:t>83</a:t>
            </a:fld>
            <a:endParaRPr lang="en-US"/>
          </a:p>
        </p:txBody>
      </p:sp>
      <p:sp>
        <p:nvSpPr>
          <p:cNvPr id="33799" name="Text Box 8"/>
          <p:cNvSpPr txBox="1">
            <a:spLocks noChangeArrowheads="1"/>
          </p:cNvSpPr>
          <p:nvPr/>
        </p:nvSpPr>
        <p:spPr bwMode="auto">
          <a:xfrm>
            <a:off x="746125" y="6510338"/>
            <a:ext cx="3883025" cy="274637"/>
          </a:xfrm>
          <a:prstGeom prst="rect">
            <a:avLst/>
          </a:prstGeom>
          <a:noFill/>
          <a:ln w="9525">
            <a:noFill/>
            <a:miter lim="800000"/>
            <a:headEnd/>
            <a:tailEnd/>
          </a:ln>
        </p:spPr>
        <p:txBody>
          <a:bodyPr wrap="none">
            <a:spAutoFit/>
          </a:bodyPr>
          <a:lstStyle/>
          <a:p>
            <a:r>
              <a:rPr lang="en-US" sz="1200"/>
              <a:t>Source:  Knutson et al., </a:t>
            </a:r>
            <a:r>
              <a:rPr lang="en-US" sz="1200" i="1"/>
              <a:t>Bull. Amer. Meteor. Soc</a:t>
            </a:r>
            <a:r>
              <a:rPr lang="en-US" sz="1200"/>
              <a:t>, 2007.</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8130" name="Picture 2" descr="Fig_4"/>
          <p:cNvPicPr>
            <a:picLocks noChangeAspect="1" noChangeArrowheads="1"/>
          </p:cNvPicPr>
          <p:nvPr/>
        </p:nvPicPr>
        <p:blipFill>
          <a:blip r:embed="rId2" cstate="print"/>
          <a:srcRect/>
          <a:stretch>
            <a:fillRect/>
          </a:stretch>
        </p:blipFill>
        <p:spPr bwMode="auto">
          <a:xfrm>
            <a:off x="1465263" y="1022350"/>
            <a:ext cx="5849937" cy="4387850"/>
          </a:xfrm>
          <a:prstGeom prst="rect">
            <a:avLst/>
          </a:prstGeom>
          <a:noFill/>
          <a:ln w="9525">
            <a:noFill/>
            <a:miter lim="800000"/>
            <a:headEnd/>
            <a:tailEnd/>
          </a:ln>
        </p:spPr>
      </p:pic>
      <p:sp>
        <p:nvSpPr>
          <p:cNvPr id="48131" name="Text Box 3"/>
          <p:cNvSpPr txBox="1">
            <a:spLocks noChangeArrowheads="1"/>
          </p:cNvSpPr>
          <p:nvPr/>
        </p:nvSpPr>
        <p:spPr bwMode="auto">
          <a:xfrm>
            <a:off x="1066800" y="36513"/>
            <a:ext cx="7092950" cy="366712"/>
          </a:xfrm>
          <a:prstGeom prst="rect">
            <a:avLst/>
          </a:prstGeom>
          <a:noFill/>
          <a:ln w="9525">
            <a:noFill/>
            <a:miter lim="800000"/>
            <a:headEnd/>
            <a:tailEnd/>
          </a:ln>
        </p:spPr>
        <p:txBody>
          <a:bodyPr wrap="none">
            <a:spAutoFit/>
          </a:bodyPr>
          <a:lstStyle/>
          <a:p>
            <a:r>
              <a:rPr lang="en-US"/>
              <a:t>Why did the number of storms decrease in the climate change runs?</a:t>
            </a:r>
          </a:p>
        </p:txBody>
      </p:sp>
      <p:sp>
        <p:nvSpPr>
          <p:cNvPr id="48132" name="Text Box 4"/>
          <p:cNvSpPr txBox="1">
            <a:spLocks noChangeArrowheads="1"/>
          </p:cNvSpPr>
          <p:nvPr/>
        </p:nvSpPr>
        <p:spPr bwMode="auto">
          <a:xfrm>
            <a:off x="7375525" y="2130425"/>
            <a:ext cx="1463675" cy="2289175"/>
          </a:xfrm>
          <a:prstGeom prst="rect">
            <a:avLst/>
          </a:prstGeom>
          <a:noFill/>
          <a:ln w="9525">
            <a:noFill/>
            <a:miter lim="800000"/>
            <a:headEnd/>
            <a:tailEnd/>
          </a:ln>
        </p:spPr>
        <p:txBody>
          <a:bodyPr>
            <a:spAutoFit/>
          </a:bodyPr>
          <a:lstStyle/>
          <a:p>
            <a:r>
              <a:rPr lang="en-US"/>
              <a:t>Yellow: Tropical storms</a:t>
            </a:r>
          </a:p>
          <a:p>
            <a:endParaRPr lang="en-US"/>
          </a:p>
          <a:p>
            <a:endParaRPr lang="en-US"/>
          </a:p>
          <a:p>
            <a:endParaRPr lang="en-US"/>
          </a:p>
          <a:p>
            <a:r>
              <a:rPr lang="en-US"/>
              <a:t>Red: Hurricanes</a:t>
            </a:r>
          </a:p>
        </p:txBody>
      </p:sp>
      <p:sp>
        <p:nvSpPr>
          <p:cNvPr id="48133" name="Text Box 5"/>
          <p:cNvSpPr txBox="1">
            <a:spLocks noChangeArrowheads="1"/>
          </p:cNvSpPr>
          <p:nvPr/>
        </p:nvSpPr>
        <p:spPr bwMode="auto">
          <a:xfrm>
            <a:off x="517525" y="5638800"/>
            <a:ext cx="7635875" cy="641350"/>
          </a:xfrm>
          <a:prstGeom prst="rect">
            <a:avLst/>
          </a:prstGeom>
          <a:noFill/>
          <a:ln w="9525">
            <a:noFill/>
            <a:miter lim="800000"/>
            <a:headEnd/>
            <a:tailEnd/>
          </a:ln>
        </p:spPr>
        <p:txBody>
          <a:bodyPr>
            <a:spAutoFit/>
          </a:bodyPr>
          <a:lstStyle/>
          <a:p>
            <a:r>
              <a:rPr lang="en-US"/>
              <a:t>a) Changing the mean atmospheric temperature profile alone reproduces a substantial part (~half) of the trend over the 1980-2006 period.</a:t>
            </a:r>
          </a:p>
        </p:txBody>
      </p:sp>
      <p:sp>
        <p:nvSpPr>
          <p:cNvPr id="48134" name="Text Box 6"/>
          <p:cNvSpPr txBox="1">
            <a:spLocks noChangeArrowheads="1"/>
          </p:cNvSpPr>
          <p:nvPr/>
        </p:nvSpPr>
        <p:spPr bwMode="auto">
          <a:xfrm>
            <a:off x="2389188" y="1492250"/>
            <a:ext cx="3325812" cy="336550"/>
          </a:xfrm>
          <a:prstGeom prst="rect">
            <a:avLst/>
          </a:prstGeom>
          <a:noFill/>
          <a:ln w="9525">
            <a:noFill/>
            <a:miter lim="800000"/>
            <a:headEnd/>
            <a:tailEnd/>
          </a:ln>
        </p:spPr>
        <p:txBody>
          <a:bodyPr wrap="none">
            <a:spAutoFit/>
          </a:bodyPr>
          <a:lstStyle/>
          <a:p>
            <a:r>
              <a:rPr lang="en-US" sz="1600"/>
              <a:t>Consider first the 1980-2006 trend:</a:t>
            </a:r>
          </a:p>
        </p:txBody>
      </p:sp>
      <p:sp>
        <p:nvSpPr>
          <p:cNvPr id="48135" name="Rectangle 7"/>
          <p:cNvSpPr>
            <a:spLocks noChangeArrowheads="1"/>
          </p:cNvSpPr>
          <p:nvPr/>
        </p:nvSpPr>
        <p:spPr bwMode="auto">
          <a:xfrm>
            <a:off x="4495800" y="6477000"/>
            <a:ext cx="4567238" cy="276225"/>
          </a:xfrm>
          <a:prstGeom prst="rect">
            <a:avLst/>
          </a:prstGeom>
          <a:noFill/>
          <a:ln w="9525">
            <a:noFill/>
            <a:miter lim="800000"/>
            <a:headEnd/>
            <a:tailEnd/>
          </a:ln>
        </p:spPr>
        <p:txBody>
          <a:bodyPr wrap="none">
            <a:spAutoFit/>
          </a:bodyPr>
          <a:lstStyle/>
          <a:p>
            <a:r>
              <a:rPr lang="en-US" sz="1200"/>
              <a:t>Source: Garner, Held, Knutson, and Sirutis, J. Climate, in  press.</a:t>
            </a:r>
          </a:p>
        </p:txBody>
      </p:sp>
      <p:sp>
        <p:nvSpPr>
          <p:cNvPr id="48136" name="Text Box 8"/>
          <p:cNvSpPr txBox="1">
            <a:spLocks noChangeArrowheads="1"/>
          </p:cNvSpPr>
          <p:nvPr/>
        </p:nvSpPr>
        <p:spPr bwMode="auto">
          <a:xfrm>
            <a:off x="8366125" y="188913"/>
            <a:ext cx="438150" cy="366712"/>
          </a:xfrm>
          <a:prstGeom prst="rect">
            <a:avLst/>
          </a:prstGeom>
          <a:noFill/>
          <a:ln w="9525">
            <a:noFill/>
            <a:miter lim="800000"/>
            <a:headEnd/>
            <a:tailEnd/>
          </a:ln>
        </p:spPr>
        <p:txBody>
          <a:bodyPr wrap="none">
            <a:spAutoFit/>
          </a:bodyPr>
          <a:lstStyle/>
          <a:p>
            <a:fld id="{FDE421F3-8048-40F3-903C-E9E1D45D3E20}" type="slidenum">
              <a:rPr lang="en-US"/>
              <a:pPr/>
              <a:t>84</a:t>
            </a:fld>
            <a:endParaRPr lang="en-US"/>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9154" name="Picture 7" descr="Fig_8"/>
          <p:cNvPicPr>
            <a:picLocks noChangeAspect="1" noChangeArrowheads="1"/>
          </p:cNvPicPr>
          <p:nvPr/>
        </p:nvPicPr>
        <p:blipFill>
          <a:blip r:embed="rId2" cstate="print"/>
          <a:srcRect/>
          <a:stretch>
            <a:fillRect/>
          </a:stretch>
        </p:blipFill>
        <p:spPr bwMode="auto">
          <a:xfrm>
            <a:off x="457200" y="0"/>
            <a:ext cx="7651750" cy="6346825"/>
          </a:xfrm>
          <a:prstGeom prst="rect">
            <a:avLst/>
          </a:prstGeom>
          <a:noFill/>
          <a:ln w="9525">
            <a:noFill/>
            <a:miter lim="800000"/>
            <a:headEnd/>
            <a:tailEnd/>
          </a:ln>
        </p:spPr>
      </p:pic>
      <p:sp>
        <p:nvSpPr>
          <p:cNvPr id="49155" name="Text Box 3"/>
          <p:cNvSpPr txBox="1">
            <a:spLocks noChangeArrowheads="1"/>
          </p:cNvSpPr>
          <p:nvPr/>
        </p:nvSpPr>
        <p:spPr bwMode="auto">
          <a:xfrm>
            <a:off x="914400" y="395288"/>
            <a:ext cx="7092950" cy="366712"/>
          </a:xfrm>
          <a:prstGeom prst="rect">
            <a:avLst/>
          </a:prstGeom>
          <a:noFill/>
          <a:ln w="9525">
            <a:noFill/>
            <a:miter lim="800000"/>
            <a:headEnd/>
            <a:tailEnd/>
          </a:ln>
        </p:spPr>
        <p:txBody>
          <a:bodyPr wrap="none">
            <a:spAutoFit/>
          </a:bodyPr>
          <a:lstStyle/>
          <a:p>
            <a:r>
              <a:rPr lang="en-US"/>
              <a:t>Why did the number of storms decrease in the climate change runs?</a:t>
            </a:r>
          </a:p>
        </p:txBody>
      </p:sp>
      <p:sp>
        <p:nvSpPr>
          <p:cNvPr id="49156" name="Text Box 4"/>
          <p:cNvSpPr txBox="1">
            <a:spLocks noChangeArrowheads="1"/>
          </p:cNvSpPr>
          <p:nvPr/>
        </p:nvSpPr>
        <p:spPr bwMode="auto">
          <a:xfrm>
            <a:off x="7375525" y="1905000"/>
            <a:ext cx="1463675" cy="2289175"/>
          </a:xfrm>
          <a:prstGeom prst="rect">
            <a:avLst/>
          </a:prstGeom>
          <a:noFill/>
          <a:ln w="9525">
            <a:noFill/>
            <a:miter lim="800000"/>
            <a:headEnd/>
            <a:tailEnd/>
          </a:ln>
        </p:spPr>
        <p:txBody>
          <a:bodyPr>
            <a:spAutoFit/>
          </a:bodyPr>
          <a:lstStyle/>
          <a:p>
            <a:r>
              <a:rPr lang="en-US"/>
              <a:t>Yellow: Tropical storms</a:t>
            </a:r>
          </a:p>
          <a:p>
            <a:endParaRPr lang="en-US"/>
          </a:p>
          <a:p>
            <a:endParaRPr lang="en-US"/>
          </a:p>
          <a:p>
            <a:endParaRPr lang="en-US"/>
          </a:p>
          <a:p>
            <a:r>
              <a:rPr lang="en-US"/>
              <a:t>Red: Hurricanes</a:t>
            </a:r>
          </a:p>
        </p:txBody>
      </p:sp>
      <p:sp>
        <p:nvSpPr>
          <p:cNvPr id="49157" name="Text Box 5"/>
          <p:cNvSpPr txBox="1">
            <a:spLocks noChangeArrowheads="1"/>
          </p:cNvSpPr>
          <p:nvPr/>
        </p:nvSpPr>
        <p:spPr bwMode="auto">
          <a:xfrm>
            <a:off x="517525" y="5105400"/>
            <a:ext cx="7635875" cy="1190625"/>
          </a:xfrm>
          <a:prstGeom prst="rect">
            <a:avLst/>
          </a:prstGeom>
          <a:noFill/>
          <a:ln w="9525">
            <a:noFill/>
            <a:miter lim="800000"/>
            <a:headEnd/>
            <a:tailEnd/>
          </a:ln>
        </p:spPr>
        <p:txBody>
          <a:bodyPr>
            <a:spAutoFit/>
          </a:bodyPr>
          <a:lstStyle/>
          <a:p>
            <a:r>
              <a:rPr lang="en-US"/>
              <a:t>b) Changing the temperature profile alone reproduces only a small change compared to that produced by all fields.  Therefore, we infer that circulation changes (e.g., shear) are probably the dominant contributor to the climate warming-induced reduction of storm count. </a:t>
            </a:r>
          </a:p>
        </p:txBody>
      </p:sp>
      <p:sp>
        <p:nvSpPr>
          <p:cNvPr id="49158" name="Text Box 6"/>
          <p:cNvSpPr txBox="1">
            <a:spLocks noChangeArrowheads="1"/>
          </p:cNvSpPr>
          <p:nvPr/>
        </p:nvSpPr>
        <p:spPr bwMode="auto">
          <a:xfrm>
            <a:off x="1371600" y="1524000"/>
            <a:ext cx="5543550" cy="366713"/>
          </a:xfrm>
          <a:prstGeom prst="rect">
            <a:avLst/>
          </a:prstGeom>
          <a:noFill/>
          <a:ln w="9525">
            <a:noFill/>
            <a:miter lim="800000"/>
            <a:headEnd/>
            <a:tailEnd/>
          </a:ln>
        </p:spPr>
        <p:txBody>
          <a:bodyPr wrap="none">
            <a:spAutoFit/>
          </a:bodyPr>
          <a:lstStyle/>
          <a:p>
            <a:r>
              <a:rPr lang="en-US"/>
              <a:t>Consider next the climate warming induced changes:</a:t>
            </a:r>
          </a:p>
        </p:txBody>
      </p:sp>
      <p:sp>
        <p:nvSpPr>
          <p:cNvPr id="49159" name="Text Box 8"/>
          <p:cNvSpPr txBox="1">
            <a:spLocks noChangeArrowheads="1"/>
          </p:cNvSpPr>
          <p:nvPr/>
        </p:nvSpPr>
        <p:spPr bwMode="auto">
          <a:xfrm>
            <a:off x="4572000" y="6510338"/>
            <a:ext cx="4522788" cy="276225"/>
          </a:xfrm>
          <a:prstGeom prst="rect">
            <a:avLst/>
          </a:prstGeom>
          <a:noFill/>
          <a:ln w="9525">
            <a:noFill/>
            <a:miter lim="800000"/>
            <a:headEnd/>
            <a:tailEnd/>
          </a:ln>
        </p:spPr>
        <p:txBody>
          <a:bodyPr wrap="none">
            <a:spAutoFit/>
          </a:bodyPr>
          <a:lstStyle/>
          <a:p>
            <a:r>
              <a:rPr lang="en-US" sz="1200"/>
              <a:t>Source: Garner, Held, Knutson, and Sirutis, J. Climate, in press.</a:t>
            </a:r>
          </a:p>
        </p:txBody>
      </p:sp>
      <p:sp>
        <p:nvSpPr>
          <p:cNvPr id="49160" name="Text Box 9"/>
          <p:cNvSpPr txBox="1">
            <a:spLocks noChangeArrowheads="1"/>
          </p:cNvSpPr>
          <p:nvPr/>
        </p:nvSpPr>
        <p:spPr bwMode="auto">
          <a:xfrm>
            <a:off x="8442325" y="112713"/>
            <a:ext cx="438150" cy="366712"/>
          </a:xfrm>
          <a:prstGeom prst="rect">
            <a:avLst/>
          </a:prstGeom>
          <a:noFill/>
          <a:ln w="9525">
            <a:noFill/>
            <a:miter lim="800000"/>
            <a:headEnd/>
            <a:tailEnd/>
          </a:ln>
        </p:spPr>
        <p:txBody>
          <a:bodyPr wrap="none">
            <a:spAutoFit/>
          </a:bodyPr>
          <a:lstStyle/>
          <a:p>
            <a:fld id="{DFDFFA50-015A-45AA-8B6C-3110F2A39EC7}" type="slidenum">
              <a:rPr lang="en-US"/>
              <a:pPr/>
              <a:t>85</a:t>
            </a:fld>
            <a:endParaRPr lang="en-US"/>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228600" y="274638"/>
            <a:ext cx="8077200" cy="1143000"/>
          </a:xfrm>
        </p:spPr>
        <p:txBody>
          <a:bodyPr/>
          <a:lstStyle/>
          <a:p>
            <a:pPr eaLnBrk="1" hangingPunct="1"/>
            <a:r>
              <a:rPr lang="en-US" sz="3200" smtClean="0"/>
              <a:t>Attribution of tropical cyclone (hurricane) changes to anthropogenic forcing?</a:t>
            </a:r>
          </a:p>
        </p:txBody>
      </p:sp>
      <p:sp>
        <p:nvSpPr>
          <p:cNvPr id="26627" name="Rectangle 3"/>
          <p:cNvSpPr>
            <a:spLocks noGrp="1" noChangeArrowheads="1"/>
          </p:cNvSpPr>
          <p:nvPr>
            <p:ph type="body" idx="4294967295"/>
          </p:nvPr>
        </p:nvSpPr>
        <p:spPr>
          <a:xfrm>
            <a:off x="457200" y="2286000"/>
            <a:ext cx="8229600" cy="3657600"/>
          </a:xfrm>
        </p:spPr>
        <p:txBody>
          <a:bodyPr/>
          <a:lstStyle/>
          <a:p>
            <a:pPr eaLnBrk="1" hangingPunct="1">
              <a:lnSpc>
                <a:spcPct val="80000"/>
              </a:lnSpc>
              <a:spcAft>
                <a:spcPct val="50000"/>
              </a:spcAft>
            </a:pPr>
            <a:r>
              <a:rPr lang="en-US" sz="2400" u="sng" smtClean="0"/>
              <a:t>Detection</a:t>
            </a:r>
            <a:r>
              <a:rPr lang="en-US" sz="2400" smtClean="0"/>
              <a:t>:  is there an observed change that exceeds “internal variability”?</a:t>
            </a:r>
          </a:p>
          <a:p>
            <a:pPr eaLnBrk="1" hangingPunct="1">
              <a:lnSpc>
                <a:spcPct val="80000"/>
              </a:lnSpc>
              <a:spcAft>
                <a:spcPct val="50000"/>
              </a:spcAft>
            </a:pPr>
            <a:r>
              <a:rPr lang="en-US" sz="2400" u="sng" smtClean="0"/>
              <a:t>Attribution:</a:t>
            </a:r>
            <a:r>
              <a:rPr lang="en-US" sz="2400" smtClean="0"/>
              <a:t>  is the observed change consistent with expected anthropogenic influence?  And inconsistent with alternative explanations?</a:t>
            </a:r>
          </a:p>
          <a:p>
            <a:pPr eaLnBrk="1" hangingPunct="1">
              <a:lnSpc>
                <a:spcPct val="80000"/>
              </a:lnSpc>
              <a:spcAft>
                <a:spcPct val="50000"/>
              </a:spcAft>
            </a:pPr>
            <a:r>
              <a:rPr lang="en-US" sz="2400" smtClean="0"/>
              <a:t>Models/theory must </a:t>
            </a:r>
            <a:r>
              <a:rPr lang="en-US" sz="2400" u="sng" smtClean="0"/>
              <a:t>reconcile</a:t>
            </a:r>
            <a:r>
              <a:rPr lang="en-US" sz="2400" smtClean="0"/>
              <a:t> with observations</a:t>
            </a:r>
          </a:p>
          <a:p>
            <a:pPr eaLnBrk="1" hangingPunct="1">
              <a:lnSpc>
                <a:spcPct val="80000"/>
              </a:lnSpc>
              <a:spcAft>
                <a:spcPct val="50000"/>
              </a:spcAft>
            </a:pPr>
            <a:r>
              <a:rPr lang="en-US" sz="2400" smtClean="0"/>
              <a:t>Observations must be </a:t>
            </a:r>
            <a:r>
              <a:rPr lang="en-US" sz="2400" u="sng" smtClean="0"/>
              <a:t>assessed</a:t>
            </a:r>
            <a:r>
              <a:rPr lang="en-US" sz="2400" smtClean="0"/>
              <a:t> for “false trends” based on evolving observational capabilities</a:t>
            </a:r>
          </a:p>
        </p:txBody>
      </p:sp>
      <p:sp>
        <p:nvSpPr>
          <p:cNvPr id="5" name="Slide Number Placeholder 4"/>
          <p:cNvSpPr>
            <a:spLocks noGrp="1"/>
          </p:cNvSpPr>
          <p:nvPr>
            <p:ph type="sldNum" sz="quarter" idx="12"/>
          </p:nvPr>
        </p:nvSpPr>
        <p:spPr>
          <a:xfrm>
            <a:off x="6858000" y="228600"/>
            <a:ext cx="2133600" cy="476250"/>
          </a:xfrm>
        </p:spPr>
        <p:txBody>
          <a:bodyPr/>
          <a:lstStyle/>
          <a:p>
            <a:pPr>
              <a:defRPr/>
            </a:pPr>
            <a:fld id="{B8A97866-CB54-48DE-B24C-559CF9375FC2}" type="slidenum">
              <a:rPr lang="en-US" sz="2000" smtClean="0"/>
              <a:pPr>
                <a:defRPr/>
              </a:pPr>
              <a:t>86</a:t>
            </a:fld>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Swanson_2007GC001844_fig1"/>
          <p:cNvPicPr>
            <a:picLocks noChangeAspect="1" noChangeArrowheads="1"/>
          </p:cNvPicPr>
          <p:nvPr/>
        </p:nvPicPr>
        <p:blipFill>
          <a:blip r:embed="rId2" cstate="print"/>
          <a:srcRect t="32587"/>
          <a:stretch>
            <a:fillRect/>
          </a:stretch>
        </p:blipFill>
        <p:spPr bwMode="auto">
          <a:xfrm>
            <a:off x="1066800" y="381000"/>
            <a:ext cx="4013200" cy="6138863"/>
          </a:xfrm>
          <a:prstGeom prst="rect">
            <a:avLst/>
          </a:prstGeom>
          <a:noFill/>
          <a:ln w="9525">
            <a:noFill/>
            <a:miter lim="800000"/>
            <a:headEnd/>
            <a:tailEnd/>
          </a:ln>
        </p:spPr>
      </p:pic>
      <p:sp>
        <p:nvSpPr>
          <p:cNvPr id="11267" name="Text Box 5"/>
          <p:cNvSpPr txBox="1">
            <a:spLocks noChangeArrowheads="1"/>
          </p:cNvSpPr>
          <p:nvPr/>
        </p:nvSpPr>
        <p:spPr bwMode="auto">
          <a:xfrm>
            <a:off x="5318125" y="1560513"/>
            <a:ext cx="3368675" cy="3662362"/>
          </a:xfrm>
          <a:prstGeom prst="rect">
            <a:avLst/>
          </a:prstGeom>
          <a:noFill/>
          <a:ln w="9525">
            <a:noFill/>
            <a:miter lim="800000"/>
            <a:headEnd/>
            <a:tailEnd/>
          </a:ln>
        </p:spPr>
        <p:txBody>
          <a:bodyPr>
            <a:spAutoFit/>
          </a:bodyPr>
          <a:lstStyle/>
          <a:p>
            <a:r>
              <a:rPr lang="en-US"/>
              <a:t>Atlantic hurricane activity (PDI) is correlated with local Atlantic SST (top) and with Atlantic SST relative to tropical mean SST (bottom).</a:t>
            </a:r>
          </a:p>
          <a:p>
            <a:endParaRPr lang="en-US"/>
          </a:p>
          <a:p>
            <a:r>
              <a:rPr lang="en-US"/>
              <a:t>These two SST measures behave very differently in greenhouse warming scenarios.  Local Atlantic SST warms strongly, but Atlantic SST relative to tropical mean SST does not. </a:t>
            </a:r>
          </a:p>
        </p:txBody>
      </p:sp>
      <p:sp>
        <p:nvSpPr>
          <p:cNvPr id="11268" name="Text Box 6"/>
          <p:cNvSpPr txBox="1">
            <a:spLocks noChangeArrowheads="1"/>
          </p:cNvSpPr>
          <p:nvPr/>
        </p:nvSpPr>
        <p:spPr bwMode="auto">
          <a:xfrm>
            <a:off x="5622925" y="5976938"/>
            <a:ext cx="2508250" cy="274637"/>
          </a:xfrm>
          <a:prstGeom prst="rect">
            <a:avLst/>
          </a:prstGeom>
          <a:noFill/>
          <a:ln w="9525">
            <a:noFill/>
            <a:miter lim="800000"/>
            <a:headEnd/>
            <a:tailEnd/>
          </a:ln>
        </p:spPr>
        <p:txBody>
          <a:bodyPr wrap="none">
            <a:spAutoFit/>
          </a:bodyPr>
          <a:lstStyle/>
          <a:p>
            <a:r>
              <a:rPr lang="en-US" sz="1200"/>
              <a:t>Source:  Swanson, </a:t>
            </a:r>
            <a:r>
              <a:rPr lang="en-US" sz="1200" i="1"/>
              <a:t>G-cubed</a:t>
            </a:r>
            <a:r>
              <a:rPr lang="en-US" sz="1200"/>
              <a:t>, 2008</a:t>
            </a:r>
          </a:p>
        </p:txBody>
      </p:sp>
      <p:sp>
        <p:nvSpPr>
          <p:cNvPr id="6" name="Slide Number Placeholder 5"/>
          <p:cNvSpPr>
            <a:spLocks noGrp="1"/>
          </p:cNvSpPr>
          <p:nvPr>
            <p:ph type="sldNum" sz="quarter" idx="12"/>
          </p:nvPr>
        </p:nvSpPr>
        <p:spPr>
          <a:xfrm>
            <a:off x="6705600" y="228600"/>
            <a:ext cx="2133600" cy="476250"/>
          </a:xfrm>
        </p:spPr>
        <p:txBody>
          <a:bodyPr/>
          <a:lstStyle/>
          <a:p>
            <a:pPr>
              <a:defRPr/>
            </a:pPr>
            <a:fld id="{B8A97866-CB54-48DE-B24C-559CF9375FC2}" type="slidenum">
              <a:rPr lang="en-US" sz="1800" smtClean="0"/>
              <a:pPr>
                <a:defRPr/>
              </a:pPr>
              <a:t>87</a:t>
            </a:fld>
            <a:endParaRPr lang="en-US" sz="1800"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990600" y="1066800"/>
            <a:ext cx="6667500" cy="4301490"/>
          </a:xfrm>
          <a:prstGeom prst="rect">
            <a:avLst/>
          </a:prstGeom>
          <a:noFill/>
          <a:ln w="9525">
            <a:noFill/>
            <a:miter lim="800000"/>
            <a:headEnd/>
            <a:tailEnd/>
          </a:ln>
        </p:spPr>
      </p:pic>
      <p:sp>
        <p:nvSpPr>
          <p:cNvPr id="3" name="TextBox 2"/>
          <p:cNvSpPr txBox="1"/>
          <p:nvPr/>
        </p:nvSpPr>
        <p:spPr>
          <a:xfrm>
            <a:off x="1219200" y="304800"/>
            <a:ext cx="6400800" cy="646331"/>
          </a:xfrm>
          <a:prstGeom prst="rect">
            <a:avLst/>
          </a:prstGeom>
          <a:noFill/>
        </p:spPr>
        <p:txBody>
          <a:bodyPr wrap="square" rtlCol="0">
            <a:spAutoFit/>
          </a:bodyPr>
          <a:lstStyle/>
          <a:p>
            <a:pPr algn="ctr"/>
            <a:r>
              <a:rPr lang="en-US" dirty="0" smtClean="0"/>
              <a:t>Unadjusted tropical storm counts have significant trends since 1900 and since 1878</a:t>
            </a:r>
            <a:endParaRPr lang="en-US" dirty="0"/>
          </a:p>
        </p:txBody>
      </p:sp>
      <p:sp>
        <p:nvSpPr>
          <p:cNvPr id="4" name="TextBox 3"/>
          <p:cNvSpPr txBox="1"/>
          <p:nvPr/>
        </p:nvSpPr>
        <p:spPr>
          <a:xfrm>
            <a:off x="838200" y="6553200"/>
            <a:ext cx="3438314" cy="276999"/>
          </a:xfrm>
          <a:prstGeom prst="rect">
            <a:avLst/>
          </a:prstGeom>
          <a:noFill/>
        </p:spPr>
        <p:txBody>
          <a:bodyPr wrap="none" rtlCol="0">
            <a:spAutoFit/>
          </a:bodyPr>
          <a:lstStyle/>
          <a:p>
            <a:r>
              <a:rPr lang="en-US" sz="1200" dirty="0" smtClean="0"/>
              <a:t>Source:  </a:t>
            </a:r>
            <a:r>
              <a:rPr lang="en-US" sz="1200" dirty="0" err="1" smtClean="0"/>
              <a:t>Vecchi</a:t>
            </a:r>
            <a:r>
              <a:rPr lang="en-US" sz="1200" dirty="0" smtClean="0"/>
              <a:t> and Knutson , J. Climate, 2008.</a:t>
            </a:r>
            <a:endParaRPr lang="en-US" sz="1200" dirty="0"/>
          </a:p>
        </p:txBody>
      </p:sp>
      <p:sp>
        <p:nvSpPr>
          <p:cNvPr id="5" name="Slide Number Placeholder 4"/>
          <p:cNvSpPr>
            <a:spLocks noGrp="1"/>
          </p:cNvSpPr>
          <p:nvPr>
            <p:ph type="sldNum" sz="quarter" idx="12"/>
          </p:nvPr>
        </p:nvSpPr>
        <p:spPr>
          <a:xfrm>
            <a:off x="6629400" y="304800"/>
            <a:ext cx="2133600" cy="476250"/>
          </a:xfrm>
        </p:spPr>
        <p:txBody>
          <a:bodyPr/>
          <a:lstStyle/>
          <a:p>
            <a:pPr>
              <a:defRPr/>
            </a:pPr>
            <a:fld id="{B8A97866-CB54-48DE-B24C-559CF9375FC2}" type="slidenum">
              <a:rPr lang="en-US" sz="2000" smtClean="0"/>
              <a:pPr>
                <a:defRPr/>
              </a:pPr>
              <a:t>88</a:t>
            </a:fld>
            <a:endParaRPr lang="en-US" sz="2000"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990600" y="1295400"/>
            <a:ext cx="6667500" cy="4625340"/>
          </a:xfrm>
          <a:prstGeom prst="rect">
            <a:avLst/>
          </a:prstGeom>
          <a:noFill/>
          <a:ln w="9525">
            <a:noFill/>
            <a:miter lim="800000"/>
            <a:headEnd/>
            <a:tailEnd/>
          </a:ln>
        </p:spPr>
      </p:pic>
      <p:sp>
        <p:nvSpPr>
          <p:cNvPr id="3" name="TextBox 2"/>
          <p:cNvSpPr txBox="1"/>
          <p:nvPr/>
        </p:nvSpPr>
        <p:spPr>
          <a:xfrm>
            <a:off x="1985180" y="533400"/>
            <a:ext cx="4644220" cy="523220"/>
          </a:xfrm>
          <a:prstGeom prst="rect">
            <a:avLst/>
          </a:prstGeom>
          <a:noFill/>
        </p:spPr>
        <p:txBody>
          <a:bodyPr wrap="none" rtlCol="0">
            <a:spAutoFit/>
          </a:bodyPr>
          <a:lstStyle/>
          <a:p>
            <a:r>
              <a:rPr lang="en-US" sz="2800" dirty="0" smtClean="0"/>
              <a:t>Why examine linear trends?</a:t>
            </a:r>
            <a:endParaRPr lang="en-US" sz="2800" dirty="0"/>
          </a:p>
        </p:txBody>
      </p:sp>
      <p:sp>
        <p:nvSpPr>
          <p:cNvPr id="4" name="Rectangle 3"/>
          <p:cNvSpPr/>
          <p:nvPr/>
        </p:nvSpPr>
        <p:spPr>
          <a:xfrm>
            <a:off x="762000" y="6400800"/>
            <a:ext cx="4572000" cy="276999"/>
          </a:xfrm>
          <a:prstGeom prst="rect">
            <a:avLst/>
          </a:prstGeom>
        </p:spPr>
        <p:txBody>
          <a:bodyPr>
            <a:spAutoFit/>
          </a:bodyPr>
          <a:lstStyle/>
          <a:p>
            <a:r>
              <a:rPr lang="en-US" sz="1200" dirty="0" smtClean="0"/>
              <a:t>Source:  </a:t>
            </a:r>
            <a:r>
              <a:rPr lang="en-US" sz="1200" dirty="0" err="1" smtClean="0"/>
              <a:t>Vecchi</a:t>
            </a:r>
            <a:r>
              <a:rPr lang="en-US" sz="1200" dirty="0" smtClean="0"/>
              <a:t> and Knutson , J. Climate, 2008.</a:t>
            </a:r>
            <a:endParaRPr lang="en-US" sz="1200" dirty="0"/>
          </a:p>
        </p:txBody>
      </p:sp>
      <p:sp>
        <p:nvSpPr>
          <p:cNvPr id="5" name="Slide Number Placeholder 4"/>
          <p:cNvSpPr>
            <a:spLocks noGrp="1"/>
          </p:cNvSpPr>
          <p:nvPr>
            <p:ph type="sldNum" sz="quarter" idx="12"/>
          </p:nvPr>
        </p:nvSpPr>
        <p:spPr>
          <a:xfrm>
            <a:off x="6705600" y="304800"/>
            <a:ext cx="2133600" cy="476250"/>
          </a:xfrm>
        </p:spPr>
        <p:txBody>
          <a:bodyPr/>
          <a:lstStyle/>
          <a:p>
            <a:pPr>
              <a:defRPr/>
            </a:pPr>
            <a:fld id="{B8A97866-CB54-48DE-B24C-559CF9375FC2}" type="slidenum">
              <a:rPr lang="en-US" sz="2000" smtClean="0"/>
              <a:pPr>
                <a:defRPr/>
              </a:pPr>
              <a:t>89</a:t>
            </a:fld>
            <a:endParaRPr lang="en-US" sz="32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4" descr="Figure8"/>
          <p:cNvPicPr>
            <a:picLocks noChangeAspect="1" noChangeArrowheads="1"/>
          </p:cNvPicPr>
          <p:nvPr/>
        </p:nvPicPr>
        <p:blipFill>
          <a:blip r:embed="rId2" cstate="print"/>
          <a:srcRect l="-2100" t="4631" r="49606" b="12183"/>
          <a:stretch>
            <a:fillRect/>
          </a:stretch>
        </p:blipFill>
        <p:spPr bwMode="auto">
          <a:xfrm>
            <a:off x="1371600" y="1600200"/>
            <a:ext cx="5721189" cy="4114800"/>
          </a:xfrm>
          <a:prstGeom prst="rect">
            <a:avLst/>
          </a:prstGeom>
          <a:noFill/>
          <a:ln w="9525">
            <a:noFill/>
            <a:miter lim="800000"/>
            <a:headEnd/>
            <a:tailEnd/>
          </a:ln>
        </p:spPr>
      </p:pic>
      <p:sp>
        <p:nvSpPr>
          <p:cNvPr id="140291" name="Rectangle 5"/>
          <p:cNvSpPr>
            <a:spLocks noChangeArrowheads="1"/>
          </p:cNvSpPr>
          <p:nvPr/>
        </p:nvSpPr>
        <p:spPr bwMode="auto">
          <a:xfrm>
            <a:off x="1371600" y="304800"/>
            <a:ext cx="6096000" cy="1200329"/>
          </a:xfrm>
          <a:prstGeom prst="rect">
            <a:avLst/>
          </a:prstGeom>
          <a:noFill/>
          <a:ln w="9525">
            <a:noFill/>
            <a:miter lim="800000"/>
            <a:headEnd/>
            <a:tailEnd/>
          </a:ln>
        </p:spPr>
        <p:txBody>
          <a:bodyPr wrap="square">
            <a:spAutoFit/>
          </a:bodyPr>
          <a:lstStyle/>
          <a:p>
            <a:r>
              <a:rPr lang="en-US" dirty="0" smtClean="0"/>
              <a:t>Linear trends in tropical storm track density (1878-2006): Decreases in </a:t>
            </a:r>
            <a:r>
              <a:rPr lang="en-US" dirty="0"/>
              <a:t>the </a:t>
            </a:r>
            <a:r>
              <a:rPr lang="en-US" dirty="0" smtClean="0"/>
              <a:t>Gulf of Mexico and Caribbean</a:t>
            </a:r>
          </a:p>
          <a:p>
            <a:r>
              <a:rPr lang="en-US" dirty="0" smtClean="0"/>
              <a:t>Increases mostly found in the open Atlantic and off the U.S. East Coast (based on original, unadjusted data)…</a:t>
            </a:r>
            <a:endParaRPr lang="en-US" dirty="0"/>
          </a:p>
        </p:txBody>
      </p:sp>
      <p:sp>
        <p:nvSpPr>
          <p:cNvPr id="140292" name="Rectangle 6"/>
          <p:cNvSpPr>
            <a:spLocks noChangeArrowheads="1"/>
          </p:cNvSpPr>
          <p:nvPr/>
        </p:nvSpPr>
        <p:spPr bwMode="auto">
          <a:xfrm>
            <a:off x="304800" y="6354762"/>
            <a:ext cx="3395032" cy="276999"/>
          </a:xfrm>
          <a:prstGeom prst="rect">
            <a:avLst/>
          </a:prstGeom>
          <a:noFill/>
          <a:ln w="9525">
            <a:noFill/>
            <a:miter lim="800000"/>
            <a:headEnd/>
            <a:tailEnd/>
          </a:ln>
        </p:spPr>
        <p:txBody>
          <a:bodyPr wrap="none">
            <a:spAutoFit/>
          </a:bodyPr>
          <a:lstStyle/>
          <a:p>
            <a:r>
              <a:rPr lang="en-US" sz="1200" dirty="0"/>
              <a:t>Source:  </a:t>
            </a:r>
            <a:r>
              <a:rPr lang="en-US" sz="1200" dirty="0" err="1"/>
              <a:t>Vecchi</a:t>
            </a:r>
            <a:r>
              <a:rPr lang="en-US" sz="1200" dirty="0"/>
              <a:t> and Knutson, J. Climate, </a:t>
            </a:r>
            <a:r>
              <a:rPr lang="en-US" sz="1200" dirty="0" smtClean="0"/>
              <a:t>2008.</a:t>
            </a:r>
            <a:endParaRPr lang="en-US" sz="1200" dirty="0"/>
          </a:p>
        </p:txBody>
      </p:sp>
      <p:pic>
        <p:nvPicPr>
          <p:cNvPr id="5" name="Picture 4" descr="Figure8"/>
          <p:cNvPicPr>
            <a:picLocks noChangeAspect="1" noChangeArrowheads="1"/>
          </p:cNvPicPr>
          <p:nvPr/>
        </p:nvPicPr>
        <p:blipFill>
          <a:blip r:embed="rId2" cstate="print"/>
          <a:srcRect l="1050" t="86108"/>
          <a:stretch>
            <a:fillRect/>
          </a:stretch>
        </p:blipFill>
        <p:spPr bwMode="auto">
          <a:xfrm>
            <a:off x="1066800" y="5715000"/>
            <a:ext cx="7181850" cy="457200"/>
          </a:xfrm>
          <a:prstGeom prst="rect">
            <a:avLst/>
          </a:prstGeom>
          <a:noFill/>
          <a:ln w="9525">
            <a:noFill/>
            <a:miter lim="800000"/>
            <a:headEnd/>
            <a:tailEnd/>
          </a:ln>
        </p:spPr>
      </p:pic>
      <p:sp>
        <p:nvSpPr>
          <p:cNvPr id="6" name="Slide Number Placeholder 5"/>
          <p:cNvSpPr>
            <a:spLocks noGrp="1"/>
          </p:cNvSpPr>
          <p:nvPr>
            <p:ph type="sldNum" sz="quarter" idx="12"/>
          </p:nvPr>
        </p:nvSpPr>
        <p:spPr>
          <a:xfrm>
            <a:off x="6629400" y="228600"/>
            <a:ext cx="2133600" cy="476250"/>
          </a:xfrm>
        </p:spPr>
        <p:txBody>
          <a:bodyPr/>
          <a:lstStyle/>
          <a:p>
            <a:pPr>
              <a:defRPr/>
            </a:pPr>
            <a:fld id="{B8A97866-CB54-48DE-B24C-559CF9375FC2}" type="slidenum">
              <a:rPr lang="en-US" sz="2000" smtClean="0"/>
              <a:pPr>
                <a:defRPr/>
              </a:pPr>
              <a:t>9</a:t>
            </a:fld>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057400" y="381000"/>
            <a:ext cx="4500563" cy="6195346"/>
          </a:xfrm>
          <a:prstGeom prst="rect">
            <a:avLst/>
          </a:prstGeom>
          <a:noFill/>
          <a:ln w="9525">
            <a:noFill/>
            <a:miter lim="800000"/>
            <a:headEnd/>
            <a:tailEnd/>
          </a:ln>
        </p:spPr>
      </p:pic>
      <p:sp>
        <p:nvSpPr>
          <p:cNvPr id="3" name="TextBox 2"/>
          <p:cNvSpPr txBox="1"/>
          <p:nvPr/>
        </p:nvSpPr>
        <p:spPr>
          <a:xfrm>
            <a:off x="1219200" y="164068"/>
            <a:ext cx="6814686" cy="369332"/>
          </a:xfrm>
          <a:prstGeom prst="rect">
            <a:avLst/>
          </a:prstGeom>
          <a:solidFill>
            <a:schemeClr val="bg1"/>
          </a:solidFill>
        </p:spPr>
        <p:txBody>
          <a:bodyPr wrap="none" rtlCol="0">
            <a:spAutoFit/>
          </a:bodyPr>
          <a:lstStyle/>
          <a:p>
            <a:r>
              <a:rPr lang="en-US" dirty="0" smtClean="0"/>
              <a:t>Other evidence for </a:t>
            </a:r>
            <a:r>
              <a:rPr lang="en-US" dirty="0" err="1" smtClean="0"/>
              <a:t>inhomogeneities</a:t>
            </a:r>
            <a:r>
              <a:rPr lang="en-US" dirty="0" smtClean="0"/>
              <a:t>…tropical depression fraction</a:t>
            </a:r>
            <a:endParaRPr lang="en-US" dirty="0"/>
          </a:p>
        </p:txBody>
      </p:sp>
      <p:sp>
        <p:nvSpPr>
          <p:cNvPr id="4" name="Rectangle 3"/>
          <p:cNvSpPr/>
          <p:nvPr/>
        </p:nvSpPr>
        <p:spPr>
          <a:xfrm>
            <a:off x="457200" y="6596390"/>
            <a:ext cx="4572000" cy="261610"/>
          </a:xfrm>
          <a:prstGeom prst="rect">
            <a:avLst/>
          </a:prstGeom>
        </p:spPr>
        <p:txBody>
          <a:bodyPr>
            <a:spAutoFit/>
          </a:bodyPr>
          <a:lstStyle/>
          <a:p>
            <a:r>
              <a:rPr lang="en-US" sz="1050" dirty="0" smtClean="0"/>
              <a:t>Source:  </a:t>
            </a:r>
            <a:r>
              <a:rPr lang="en-US" sz="1050" dirty="0" err="1" smtClean="0"/>
              <a:t>Vecchi</a:t>
            </a:r>
            <a:r>
              <a:rPr lang="en-US" sz="1050" dirty="0" smtClean="0"/>
              <a:t> and Knutson , J. Climate, 2008.</a:t>
            </a:r>
            <a:endParaRPr lang="en-US" sz="1050" dirty="0"/>
          </a:p>
        </p:txBody>
      </p:sp>
      <p:sp>
        <p:nvSpPr>
          <p:cNvPr id="5" name="Slide Number Placeholder 4"/>
          <p:cNvSpPr>
            <a:spLocks noGrp="1"/>
          </p:cNvSpPr>
          <p:nvPr>
            <p:ph type="sldNum" sz="quarter" idx="12"/>
          </p:nvPr>
        </p:nvSpPr>
        <p:spPr>
          <a:xfrm>
            <a:off x="6705600" y="228600"/>
            <a:ext cx="2133600" cy="476250"/>
          </a:xfrm>
        </p:spPr>
        <p:txBody>
          <a:bodyPr/>
          <a:lstStyle/>
          <a:p>
            <a:pPr>
              <a:defRPr/>
            </a:pPr>
            <a:fld id="{B8A97866-CB54-48DE-B24C-559CF9375FC2}" type="slidenum">
              <a:rPr lang="en-US" sz="2000" smtClean="0"/>
              <a:pPr>
                <a:defRPr/>
              </a:pPr>
              <a:t>90</a:t>
            </a:fld>
            <a:endParaRPr lang="en-US" sz="2000"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1524000" y="1143000"/>
            <a:ext cx="6000750" cy="471297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B8A97866-CB54-48DE-B24C-559CF9375FC2}" type="slidenum">
              <a:rPr lang="en-US" smtClean="0"/>
              <a:pPr>
                <a:defRPr/>
              </a:pPr>
              <a:t>91</a:t>
            </a:fld>
            <a:endParaRPr lang="en-US"/>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5791200" y="1752600"/>
            <a:ext cx="2895600" cy="1187450"/>
          </a:xfrm>
          <a:prstGeom prst="rect">
            <a:avLst/>
          </a:prstGeom>
          <a:noFill/>
          <a:ln w="9525">
            <a:noFill/>
            <a:miter lim="800000"/>
            <a:headEnd/>
            <a:tailEnd/>
          </a:ln>
        </p:spPr>
        <p:txBody>
          <a:bodyPr>
            <a:spAutoFit/>
          </a:bodyPr>
          <a:lstStyle/>
          <a:p>
            <a:pPr eaLnBrk="1" hangingPunct="1"/>
            <a:r>
              <a:rPr lang="en-US" sz="1200"/>
              <a:t>Trend from 1878-2006:  Not significant (p=0.05, 2-sided tests, computed p-val ~0.2)</a:t>
            </a:r>
          </a:p>
          <a:p>
            <a:pPr eaLnBrk="1" hangingPunct="1"/>
            <a:endParaRPr lang="en-US" sz="1200"/>
          </a:p>
          <a:p>
            <a:pPr eaLnBrk="1" hangingPunct="1"/>
            <a:r>
              <a:rPr lang="en-US" sz="1200"/>
              <a:t>Trend from 1900-2006:  Is significant at p=0.05 level</a:t>
            </a:r>
          </a:p>
        </p:txBody>
      </p:sp>
      <p:sp>
        <p:nvSpPr>
          <p:cNvPr id="40963" name="Text Box 3"/>
          <p:cNvSpPr txBox="1">
            <a:spLocks noChangeArrowheads="1"/>
          </p:cNvSpPr>
          <p:nvPr/>
        </p:nvSpPr>
        <p:spPr bwMode="auto">
          <a:xfrm>
            <a:off x="304800" y="6608763"/>
            <a:ext cx="2827338" cy="244475"/>
          </a:xfrm>
          <a:prstGeom prst="rect">
            <a:avLst/>
          </a:prstGeom>
          <a:noFill/>
          <a:ln w="9525">
            <a:noFill/>
            <a:miter lim="800000"/>
            <a:headEnd/>
            <a:tailEnd/>
          </a:ln>
        </p:spPr>
        <p:txBody>
          <a:bodyPr wrap="none">
            <a:spAutoFit/>
          </a:bodyPr>
          <a:lstStyle/>
          <a:p>
            <a:r>
              <a:rPr lang="en-US" sz="1000"/>
              <a:t>Source:  Vecchi and Knutson, J. Climate, 2008.</a:t>
            </a:r>
          </a:p>
        </p:txBody>
      </p:sp>
      <p:pic>
        <p:nvPicPr>
          <p:cNvPr id="40964" name="Picture 4" descr="Figure5"/>
          <p:cNvPicPr>
            <a:picLocks noChangeAspect="1" noChangeArrowheads="1"/>
          </p:cNvPicPr>
          <p:nvPr/>
        </p:nvPicPr>
        <p:blipFill>
          <a:blip r:embed="rId2" cstate="print"/>
          <a:srcRect b="50812"/>
          <a:stretch>
            <a:fillRect/>
          </a:stretch>
        </p:blipFill>
        <p:spPr bwMode="auto">
          <a:xfrm>
            <a:off x="1447800" y="533400"/>
            <a:ext cx="4030663" cy="2733675"/>
          </a:xfrm>
          <a:prstGeom prst="rect">
            <a:avLst/>
          </a:prstGeom>
          <a:noFill/>
          <a:ln w="9525">
            <a:noFill/>
            <a:miter lim="800000"/>
            <a:headEnd/>
            <a:tailEnd/>
          </a:ln>
        </p:spPr>
      </p:pic>
      <p:sp>
        <p:nvSpPr>
          <p:cNvPr id="40965" name="Text Box 5"/>
          <p:cNvSpPr txBox="1">
            <a:spLocks noChangeArrowheads="1"/>
          </p:cNvSpPr>
          <p:nvPr/>
        </p:nvSpPr>
        <p:spPr bwMode="auto">
          <a:xfrm>
            <a:off x="1833563" y="914400"/>
            <a:ext cx="1587500" cy="304800"/>
          </a:xfrm>
          <a:prstGeom prst="rect">
            <a:avLst/>
          </a:prstGeom>
          <a:solidFill>
            <a:schemeClr val="bg1"/>
          </a:solidFill>
          <a:ln w="9525">
            <a:noFill/>
            <a:miter lim="800000"/>
            <a:headEnd/>
            <a:tailEnd/>
          </a:ln>
        </p:spPr>
        <p:txBody>
          <a:bodyPr wrap="none">
            <a:spAutoFit/>
          </a:bodyPr>
          <a:lstStyle/>
          <a:p>
            <a:r>
              <a:rPr lang="en-US" sz="700" b="1"/>
              <a:t>+1.60 storms/century (</a:t>
            </a:r>
            <a:r>
              <a:rPr lang="en-US" sz="700" b="1">
                <a:solidFill>
                  <a:srgbClr val="009900"/>
                </a:solidFill>
              </a:rPr>
              <a:t>1878-2006</a:t>
            </a:r>
            <a:r>
              <a:rPr lang="en-US" sz="700" b="1"/>
              <a:t>)</a:t>
            </a:r>
          </a:p>
          <a:p>
            <a:r>
              <a:rPr lang="en-US" sz="700"/>
              <a:t>+</a:t>
            </a:r>
            <a:r>
              <a:rPr lang="en-US" sz="700" b="1"/>
              <a:t>4.39 storms/century </a:t>
            </a:r>
            <a:r>
              <a:rPr lang="en-US" sz="700" b="1">
                <a:solidFill>
                  <a:srgbClr val="FF9933"/>
                </a:solidFill>
              </a:rPr>
              <a:t>(1900-2006)</a:t>
            </a:r>
          </a:p>
        </p:txBody>
      </p:sp>
      <p:pic>
        <p:nvPicPr>
          <p:cNvPr id="40966" name="Picture 6" descr="Fig6b"/>
          <p:cNvPicPr>
            <a:picLocks noChangeAspect="1" noChangeArrowheads="1"/>
          </p:cNvPicPr>
          <p:nvPr/>
        </p:nvPicPr>
        <p:blipFill>
          <a:blip r:embed="rId3" cstate="print"/>
          <a:srcRect/>
          <a:stretch>
            <a:fillRect/>
          </a:stretch>
        </p:blipFill>
        <p:spPr bwMode="auto">
          <a:xfrm>
            <a:off x="1524000" y="3436938"/>
            <a:ext cx="3940175" cy="2722562"/>
          </a:xfrm>
          <a:prstGeom prst="rect">
            <a:avLst/>
          </a:prstGeom>
          <a:noFill/>
          <a:ln w="9525">
            <a:noFill/>
            <a:miter lim="800000"/>
            <a:headEnd/>
            <a:tailEnd/>
          </a:ln>
        </p:spPr>
      </p:pic>
      <p:sp>
        <p:nvSpPr>
          <p:cNvPr id="40968" name="Text Box 8"/>
          <p:cNvSpPr txBox="1">
            <a:spLocks noChangeArrowheads="1"/>
          </p:cNvSpPr>
          <p:nvPr/>
        </p:nvSpPr>
        <p:spPr bwMode="auto">
          <a:xfrm>
            <a:off x="5927725" y="3846513"/>
            <a:ext cx="2835275" cy="915987"/>
          </a:xfrm>
          <a:prstGeom prst="rect">
            <a:avLst/>
          </a:prstGeom>
          <a:noFill/>
          <a:ln w="9525">
            <a:noFill/>
            <a:miter lim="800000"/>
            <a:headEnd/>
            <a:tailEnd/>
          </a:ln>
        </p:spPr>
        <p:txBody>
          <a:bodyPr>
            <a:spAutoFit/>
          </a:bodyPr>
          <a:lstStyle/>
          <a:p>
            <a:r>
              <a:rPr lang="en-US"/>
              <a:t>Other estimates of missing Atlantic tropical storms…</a:t>
            </a:r>
          </a:p>
        </p:txBody>
      </p:sp>
      <p:sp>
        <p:nvSpPr>
          <p:cNvPr id="9" name="Slide Number Placeholder 8"/>
          <p:cNvSpPr>
            <a:spLocks noGrp="1"/>
          </p:cNvSpPr>
          <p:nvPr>
            <p:ph type="sldNum" sz="quarter" idx="12"/>
          </p:nvPr>
        </p:nvSpPr>
        <p:spPr>
          <a:xfrm>
            <a:off x="6477000" y="228600"/>
            <a:ext cx="2133600" cy="476250"/>
          </a:xfrm>
        </p:spPr>
        <p:txBody>
          <a:bodyPr/>
          <a:lstStyle/>
          <a:p>
            <a:pPr>
              <a:defRPr/>
            </a:pPr>
            <a:r>
              <a:rPr lang="en-US" sz="2000" dirty="0" smtClean="0"/>
              <a:t>15</a:t>
            </a:r>
            <a:endParaRPr lang="en-US" sz="2000"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4" descr="Figure8"/>
          <p:cNvPicPr>
            <a:picLocks noChangeAspect="1" noChangeArrowheads="1"/>
          </p:cNvPicPr>
          <p:nvPr/>
        </p:nvPicPr>
        <p:blipFill>
          <a:blip r:embed="rId2" cstate="print"/>
          <a:srcRect/>
          <a:stretch>
            <a:fillRect/>
          </a:stretch>
        </p:blipFill>
        <p:spPr bwMode="auto">
          <a:xfrm>
            <a:off x="990600" y="2209800"/>
            <a:ext cx="7258050" cy="3290888"/>
          </a:xfrm>
          <a:prstGeom prst="rect">
            <a:avLst/>
          </a:prstGeom>
          <a:noFill/>
          <a:ln w="9525">
            <a:noFill/>
            <a:miter lim="800000"/>
            <a:headEnd/>
            <a:tailEnd/>
          </a:ln>
        </p:spPr>
      </p:pic>
      <p:sp>
        <p:nvSpPr>
          <p:cNvPr id="140291" name="Rectangle 5"/>
          <p:cNvSpPr>
            <a:spLocks noChangeArrowheads="1"/>
          </p:cNvSpPr>
          <p:nvPr/>
        </p:nvSpPr>
        <p:spPr bwMode="auto">
          <a:xfrm>
            <a:off x="1143000" y="455613"/>
            <a:ext cx="7162800" cy="923330"/>
          </a:xfrm>
          <a:prstGeom prst="rect">
            <a:avLst/>
          </a:prstGeom>
          <a:noFill/>
          <a:ln w="9525">
            <a:noFill/>
            <a:miter lim="800000"/>
            <a:headEnd/>
            <a:tailEnd/>
          </a:ln>
        </p:spPr>
        <p:txBody>
          <a:bodyPr>
            <a:spAutoFit/>
          </a:bodyPr>
          <a:lstStyle/>
          <a:p>
            <a:r>
              <a:rPr lang="en-US" dirty="0" smtClean="0"/>
              <a:t>Tropical storm </a:t>
            </a:r>
            <a:r>
              <a:rPr lang="en-US" dirty="0"/>
              <a:t>occurrence </a:t>
            </a:r>
            <a:r>
              <a:rPr lang="en-US" dirty="0" smtClean="0"/>
              <a:t>has apparently decreased in </a:t>
            </a:r>
            <a:r>
              <a:rPr lang="en-US" dirty="0"/>
              <a:t>the </a:t>
            </a:r>
            <a:r>
              <a:rPr lang="en-US" dirty="0" smtClean="0"/>
              <a:t>Gulf of Mexico and Caribbean…Increases are mostly located in the open Atlantic and off the U.S. East Coast (in original, unadjusted data)…</a:t>
            </a:r>
            <a:endParaRPr lang="en-US" dirty="0"/>
          </a:p>
        </p:txBody>
      </p:sp>
      <p:sp>
        <p:nvSpPr>
          <p:cNvPr id="140292" name="Rectangle 6"/>
          <p:cNvSpPr>
            <a:spLocks noChangeArrowheads="1"/>
          </p:cNvSpPr>
          <p:nvPr/>
        </p:nvSpPr>
        <p:spPr bwMode="auto">
          <a:xfrm>
            <a:off x="685800" y="6245225"/>
            <a:ext cx="4638675" cy="274638"/>
          </a:xfrm>
          <a:prstGeom prst="rect">
            <a:avLst/>
          </a:prstGeom>
          <a:noFill/>
          <a:ln w="9525">
            <a:noFill/>
            <a:miter lim="800000"/>
            <a:headEnd/>
            <a:tailEnd/>
          </a:ln>
        </p:spPr>
        <p:txBody>
          <a:bodyPr wrap="none">
            <a:spAutoFit/>
          </a:bodyPr>
          <a:lstStyle/>
          <a:p>
            <a:r>
              <a:rPr lang="en-US" sz="1200"/>
              <a:t>Source:  Vecchi and Knutson, J. Climate, accepted for publication.</a:t>
            </a:r>
          </a:p>
        </p:txBody>
      </p:sp>
      <p:sp>
        <p:nvSpPr>
          <p:cNvPr id="5" name="Slide Number Placeholder 4"/>
          <p:cNvSpPr>
            <a:spLocks noGrp="1"/>
          </p:cNvSpPr>
          <p:nvPr>
            <p:ph type="sldNum" sz="quarter" idx="12"/>
          </p:nvPr>
        </p:nvSpPr>
        <p:spPr>
          <a:xfrm>
            <a:off x="6705600" y="228600"/>
            <a:ext cx="2133600" cy="476250"/>
          </a:xfrm>
        </p:spPr>
        <p:txBody>
          <a:bodyPr/>
          <a:lstStyle/>
          <a:p>
            <a:pPr>
              <a:defRPr/>
            </a:pPr>
            <a:fld id="{B8A97866-CB54-48DE-B24C-559CF9375FC2}" type="slidenum">
              <a:rPr lang="en-US" sz="2000" smtClean="0"/>
              <a:pPr>
                <a:defRPr/>
              </a:pPr>
              <a:t>93</a:t>
            </a:fld>
            <a:endParaRPr lang="en-US" sz="2000"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14400" y="687991"/>
            <a:ext cx="7400925" cy="5712809"/>
          </a:xfrm>
          <a:prstGeom prst="rect">
            <a:avLst/>
          </a:prstGeom>
          <a:noFill/>
          <a:ln w="9525">
            <a:noFill/>
            <a:miter lim="800000"/>
            <a:headEnd/>
            <a:tailEnd/>
          </a:ln>
        </p:spPr>
      </p:pic>
      <p:sp>
        <p:nvSpPr>
          <p:cNvPr id="3" name="TextBox 2"/>
          <p:cNvSpPr txBox="1"/>
          <p:nvPr/>
        </p:nvSpPr>
        <p:spPr>
          <a:xfrm>
            <a:off x="2599992" y="228600"/>
            <a:ext cx="3343608" cy="369332"/>
          </a:xfrm>
          <a:prstGeom prst="rect">
            <a:avLst/>
          </a:prstGeom>
          <a:noFill/>
        </p:spPr>
        <p:txBody>
          <a:bodyPr wrap="none" rtlCol="0">
            <a:spAutoFit/>
          </a:bodyPr>
          <a:lstStyle/>
          <a:p>
            <a:r>
              <a:rPr lang="en-US" dirty="0" smtClean="0"/>
              <a:t>Tropical Storm Duration Issues</a:t>
            </a:r>
            <a:endParaRPr lang="en-US" dirty="0"/>
          </a:p>
        </p:txBody>
      </p:sp>
      <p:sp>
        <p:nvSpPr>
          <p:cNvPr id="4" name="Slide Number Placeholder 3"/>
          <p:cNvSpPr>
            <a:spLocks noGrp="1"/>
          </p:cNvSpPr>
          <p:nvPr>
            <p:ph type="sldNum" sz="quarter" idx="12"/>
          </p:nvPr>
        </p:nvSpPr>
        <p:spPr>
          <a:xfrm>
            <a:off x="6705600" y="228600"/>
            <a:ext cx="2133600" cy="476250"/>
          </a:xfrm>
        </p:spPr>
        <p:txBody>
          <a:bodyPr/>
          <a:lstStyle/>
          <a:p>
            <a:pPr>
              <a:defRPr/>
            </a:pPr>
            <a:fld id="{B8A97866-CB54-48DE-B24C-559CF9375FC2}" type="slidenum">
              <a:rPr lang="en-US" sz="2000" smtClean="0"/>
              <a:pPr>
                <a:defRPr/>
              </a:pPr>
              <a:t>94</a:t>
            </a:fld>
            <a:endParaRPr 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570357" y="1219200"/>
            <a:ext cx="7735443" cy="4424553"/>
          </a:xfrm>
          <a:prstGeom prst="rect">
            <a:avLst/>
          </a:prstGeom>
          <a:noFill/>
          <a:ln w="9525">
            <a:noFill/>
            <a:miter lim="800000"/>
            <a:headEnd/>
            <a:tailEnd/>
          </a:ln>
        </p:spPr>
      </p:pic>
      <p:sp>
        <p:nvSpPr>
          <p:cNvPr id="3" name="Slide Number Placeholder 2"/>
          <p:cNvSpPr>
            <a:spLocks noGrp="1"/>
          </p:cNvSpPr>
          <p:nvPr>
            <p:ph type="sldNum" sz="quarter" idx="12"/>
          </p:nvPr>
        </p:nvSpPr>
        <p:spPr>
          <a:xfrm>
            <a:off x="6553200" y="304800"/>
            <a:ext cx="2133600" cy="476250"/>
          </a:xfrm>
        </p:spPr>
        <p:txBody>
          <a:bodyPr/>
          <a:lstStyle/>
          <a:p>
            <a:pPr>
              <a:defRPr/>
            </a:pPr>
            <a:fld id="{B8A97866-CB54-48DE-B24C-559CF9375FC2}" type="slidenum">
              <a:rPr lang="en-US" sz="2000" smtClean="0"/>
              <a:pPr>
                <a:defRPr/>
              </a:pPr>
              <a:t>95</a:t>
            </a:fld>
            <a:endParaRPr lang="en-US" sz="2000"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urr_major_USland_count_w_Stats"/>
          <p:cNvPicPr>
            <a:picLocks noChangeAspect="1" noChangeArrowheads="1"/>
          </p:cNvPicPr>
          <p:nvPr/>
        </p:nvPicPr>
        <p:blipFill>
          <a:blip r:embed="rId2" cstate="print"/>
          <a:srcRect/>
          <a:stretch>
            <a:fillRect/>
          </a:stretch>
        </p:blipFill>
        <p:spPr bwMode="auto">
          <a:xfrm>
            <a:off x="1447800" y="685800"/>
            <a:ext cx="6638544" cy="5129784"/>
          </a:xfrm>
          <a:prstGeom prst="rect">
            <a:avLst/>
          </a:prstGeom>
          <a:noFill/>
          <a:ln w="9525">
            <a:noFill/>
            <a:miter lim="800000"/>
            <a:headEnd/>
            <a:tailEnd/>
          </a:ln>
        </p:spPr>
      </p:pic>
      <p:sp>
        <p:nvSpPr>
          <p:cNvPr id="16388" name="Text Box 4"/>
          <p:cNvSpPr txBox="1">
            <a:spLocks noChangeArrowheads="1"/>
          </p:cNvSpPr>
          <p:nvPr/>
        </p:nvSpPr>
        <p:spPr bwMode="auto">
          <a:xfrm>
            <a:off x="517525" y="6383338"/>
            <a:ext cx="1779654" cy="246221"/>
          </a:xfrm>
          <a:prstGeom prst="rect">
            <a:avLst/>
          </a:prstGeom>
          <a:noFill/>
          <a:ln w="9525">
            <a:noFill/>
            <a:miter lim="800000"/>
            <a:headEnd/>
            <a:tailEnd/>
          </a:ln>
        </p:spPr>
        <p:txBody>
          <a:bodyPr wrap="none">
            <a:spAutoFit/>
          </a:bodyPr>
          <a:lstStyle/>
          <a:p>
            <a:pPr eaLnBrk="1" hangingPunct="1"/>
            <a:r>
              <a:rPr lang="en-US" sz="1000" dirty="0" smtClean="0"/>
              <a:t>Source:  </a:t>
            </a:r>
            <a:r>
              <a:rPr lang="en-US" sz="1000" dirty="0"/>
              <a:t>CCSP 3.3 Report </a:t>
            </a:r>
          </a:p>
        </p:txBody>
      </p:sp>
      <p:sp>
        <p:nvSpPr>
          <p:cNvPr id="16392" name="Rectangle 10"/>
          <p:cNvSpPr>
            <a:spLocks noChangeArrowheads="1"/>
          </p:cNvSpPr>
          <p:nvPr/>
        </p:nvSpPr>
        <p:spPr bwMode="auto">
          <a:xfrm>
            <a:off x="1219200" y="5181600"/>
            <a:ext cx="3200400" cy="152400"/>
          </a:xfrm>
          <a:prstGeom prst="rect">
            <a:avLst/>
          </a:prstGeom>
          <a:solidFill>
            <a:schemeClr val="bg1"/>
          </a:solidFill>
          <a:ln w="9525">
            <a:noFill/>
            <a:miter lim="800000"/>
            <a:headEnd/>
            <a:tailEnd/>
          </a:ln>
        </p:spPr>
        <p:txBody>
          <a:bodyPr wrap="none" anchor="ctr"/>
          <a:lstStyle/>
          <a:p>
            <a:endParaRPr lang="en-US"/>
          </a:p>
        </p:txBody>
      </p:sp>
      <p:sp>
        <p:nvSpPr>
          <p:cNvPr id="16393" name="Text Box 9"/>
          <p:cNvSpPr txBox="1">
            <a:spLocks noChangeArrowheads="1"/>
          </p:cNvSpPr>
          <p:nvPr/>
        </p:nvSpPr>
        <p:spPr bwMode="auto">
          <a:xfrm>
            <a:off x="2406650" y="5089525"/>
            <a:ext cx="4910319" cy="553998"/>
          </a:xfrm>
          <a:prstGeom prst="rect">
            <a:avLst/>
          </a:prstGeom>
          <a:solidFill>
            <a:schemeClr val="bg1"/>
          </a:solidFill>
          <a:ln w="9525">
            <a:noFill/>
            <a:miter lim="800000"/>
            <a:headEnd/>
            <a:tailEnd/>
          </a:ln>
        </p:spPr>
        <p:txBody>
          <a:bodyPr wrap="none">
            <a:spAutoFit/>
          </a:bodyPr>
          <a:lstStyle/>
          <a:p>
            <a:r>
              <a:rPr lang="en-US" sz="1000" b="1" dirty="0"/>
              <a:t>  1860     </a:t>
            </a:r>
            <a:r>
              <a:rPr lang="en-US" sz="1000" b="1" dirty="0" smtClean="0"/>
              <a:t>   1880           </a:t>
            </a:r>
            <a:r>
              <a:rPr lang="en-US" sz="1000" b="1" dirty="0"/>
              <a:t>1900 </a:t>
            </a:r>
            <a:r>
              <a:rPr lang="en-US" sz="1000" b="1" dirty="0" smtClean="0"/>
              <a:t>         </a:t>
            </a:r>
            <a:r>
              <a:rPr lang="en-US" sz="1000" b="1" dirty="0"/>
              <a:t>1920 </a:t>
            </a:r>
            <a:r>
              <a:rPr lang="en-US" sz="1000" b="1" dirty="0" smtClean="0"/>
              <a:t>        </a:t>
            </a:r>
            <a:r>
              <a:rPr lang="en-US" sz="1000" b="1" dirty="0"/>
              <a:t>1940 </a:t>
            </a:r>
            <a:r>
              <a:rPr lang="en-US" sz="1000" b="1" dirty="0" smtClean="0"/>
              <a:t>         </a:t>
            </a:r>
            <a:r>
              <a:rPr lang="en-US" sz="1000" b="1" dirty="0"/>
              <a:t>1960 </a:t>
            </a:r>
            <a:r>
              <a:rPr lang="en-US" sz="1000" b="1" dirty="0" smtClean="0"/>
              <a:t>         </a:t>
            </a:r>
            <a:r>
              <a:rPr lang="en-US" sz="1000" b="1" dirty="0"/>
              <a:t>1980 </a:t>
            </a:r>
            <a:r>
              <a:rPr lang="en-US" sz="1000" b="1" dirty="0" smtClean="0"/>
              <a:t>         </a:t>
            </a:r>
            <a:r>
              <a:rPr lang="en-US" sz="1000" b="1" dirty="0"/>
              <a:t>2000</a:t>
            </a:r>
          </a:p>
          <a:p>
            <a:r>
              <a:rPr lang="en-US" sz="1000" b="1" dirty="0"/>
              <a:t>                                            </a:t>
            </a:r>
            <a:endParaRPr lang="en-US" sz="1000" b="1" dirty="0" smtClean="0"/>
          </a:p>
          <a:p>
            <a:r>
              <a:rPr lang="en-US" sz="1000" b="1" dirty="0" smtClean="0"/>
              <a:t>                                                                 YEAR</a:t>
            </a:r>
            <a:endParaRPr lang="en-US" sz="1000" b="1" dirty="0"/>
          </a:p>
        </p:txBody>
      </p:sp>
      <p:sp>
        <p:nvSpPr>
          <p:cNvPr id="16394" name="Text Box 11"/>
          <p:cNvSpPr txBox="1">
            <a:spLocks noChangeArrowheads="1"/>
          </p:cNvSpPr>
          <p:nvPr/>
        </p:nvSpPr>
        <p:spPr bwMode="auto">
          <a:xfrm>
            <a:off x="5105400" y="5257800"/>
            <a:ext cx="184731" cy="246221"/>
          </a:xfrm>
          <a:prstGeom prst="rect">
            <a:avLst/>
          </a:prstGeom>
          <a:solidFill>
            <a:schemeClr val="bg1"/>
          </a:solidFill>
          <a:ln w="9525">
            <a:noFill/>
            <a:miter lim="800000"/>
            <a:headEnd/>
            <a:tailEnd/>
          </a:ln>
        </p:spPr>
        <p:txBody>
          <a:bodyPr wrap="none">
            <a:spAutoFit/>
          </a:bodyPr>
          <a:lstStyle/>
          <a:p>
            <a:endParaRPr lang="en-US" sz="1000" b="1" dirty="0"/>
          </a:p>
        </p:txBody>
      </p:sp>
      <p:sp>
        <p:nvSpPr>
          <p:cNvPr id="8" name="Slide Number Placeholder 7"/>
          <p:cNvSpPr>
            <a:spLocks noGrp="1"/>
          </p:cNvSpPr>
          <p:nvPr>
            <p:ph type="sldNum" sz="quarter" idx="12"/>
          </p:nvPr>
        </p:nvSpPr>
        <p:spPr>
          <a:xfrm>
            <a:off x="6705600" y="152400"/>
            <a:ext cx="2133600" cy="476250"/>
          </a:xfrm>
        </p:spPr>
        <p:txBody>
          <a:bodyPr/>
          <a:lstStyle/>
          <a:p>
            <a:pPr>
              <a:defRPr/>
            </a:pPr>
            <a:r>
              <a:rPr lang="en-US" sz="2000" dirty="0" smtClean="0"/>
              <a:t>20</a:t>
            </a:r>
            <a:endParaRPr lang="en-US" sz="2000"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212725" y="762000"/>
            <a:ext cx="8931275" cy="944563"/>
          </a:xfrm>
          <a:prstGeom prst="rect">
            <a:avLst/>
          </a:prstGeom>
          <a:noFill/>
          <a:ln w="9525">
            <a:noFill/>
            <a:miter lim="800000"/>
            <a:headEnd/>
            <a:tailEnd/>
          </a:ln>
          <a:effectLst>
            <a:outerShdw dist="35921" dir="2700000" algn="ctr" rotWithShape="0">
              <a:schemeClr val="tx1"/>
            </a:outerShdw>
          </a:effectLst>
        </p:spPr>
        <p:txBody>
          <a:bodyPr>
            <a:spAutoFit/>
          </a:bodyPr>
          <a:lstStyle/>
          <a:p>
            <a:pPr>
              <a:defRPr/>
            </a:pPr>
            <a:endParaRPr lang="en-US" sz="2400"/>
          </a:p>
          <a:p>
            <a:pPr>
              <a:defRPr/>
            </a:pPr>
            <a:endParaRPr lang="en-US" sz="3200" b="1">
              <a:solidFill>
                <a:srgbClr val="FFFF66"/>
              </a:solidFill>
            </a:endParaRPr>
          </a:p>
        </p:txBody>
      </p:sp>
      <p:pic>
        <p:nvPicPr>
          <p:cNvPr id="56323" name="Picture 3"/>
          <p:cNvPicPr>
            <a:picLocks noChangeAspect="1" noChangeArrowheads="1"/>
          </p:cNvPicPr>
          <p:nvPr/>
        </p:nvPicPr>
        <p:blipFill>
          <a:blip r:embed="rId3" cstate="print"/>
          <a:srcRect/>
          <a:stretch>
            <a:fillRect/>
          </a:stretch>
        </p:blipFill>
        <p:spPr bwMode="auto">
          <a:xfrm>
            <a:off x="0" y="0"/>
            <a:ext cx="9525000" cy="6858000"/>
          </a:xfrm>
          <a:prstGeom prst="rect">
            <a:avLst/>
          </a:prstGeom>
          <a:solidFill>
            <a:schemeClr val="bg1"/>
          </a:solidFill>
          <a:ln w="9525">
            <a:noFill/>
            <a:miter lim="800000"/>
            <a:headEnd/>
            <a:tailEnd/>
          </a:ln>
        </p:spPr>
      </p:pic>
      <p:sp>
        <p:nvSpPr>
          <p:cNvPr id="56324" name="Text Box 4"/>
          <p:cNvSpPr txBox="1">
            <a:spLocks noChangeArrowheads="1"/>
          </p:cNvSpPr>
          <p:nvPr/>
        </p:nvSpPr>
        <p:spPr bwMode="auto">
          <a:xfrm>
            <a:off x="381000" y="6629400"/>
            <a:ext cx="2660650" cy="274638"/>
          </a:xfrm>
          <a:prstGeom prst="rect">
            <a:avLst/>
          </a:prstGeom>
          <a:noFill/>
          <a:ln w="9525">
            <a:noFill/>
            <a:miter lim="800000"/>
            <a:headEnd/>
            <a:tailEnd/>
          </a:ln>
        </p:spPr>
        <p:txBody>
          <a:bodyPr wrap="none" lIns="92075" tIns="46038" rIns="92075" bIns="46038">
            <a:spAutoFit/>
          </a:bodyPr>
          <a:lstStyle/>
          <a:p>
            <a:pPr marL="342900" indent="-342900" eaLnBrk="1" hangingPunct="1">
              <a:spcBef>
                <a:spcPct val="20000"/>
              </a:spcBef>
              <a:buClr>
                <a:schemeClr val="hlink"/>
              </a:buClr>
              <a:buSzPct val="60000"/>
              <a:buFont typeface="Wingdings" pitchFamily="2" charset="2"/>
              <a:buNone/>
            </a:pPr>
            <a:r>
              <a:rPr lang="en-US" sz="1200"/>
              <a:t>Source:  Chris Landsea, NOAA/NHC</a:t>
            </a:r>
          </a:p>
        </p:txBody>
      </p:sp>
      <p:sp>
        <p:nvSpPr>
          <p:cNvPr id="56325" name="Text Box 5"/>
          <p:cNvSpPr txBox="1">
            <a:spLocks noChangeArrowheads="1"/>
          </p:cNvSpPr>
          <p:nvPr/>
        </p:nvSpPr>
        <p:spPr bwMode="auto">
          <a:xfrm>
            <a:off x="1066800" y="76200"/>
            <a:ext cx="6629400" cy="707886"/>
          </a:xfrm>
          <a:prstGeom prst="rect">
            <a:avLst/>
          </a:prstGeom>
          <a:solidFill>
            <a:schemeClr val="bg1"/>
          </a:solidFill>
          <a:ln w="9525">
            <a:noFill/>
            <a:miter lim="800000"/>
            <a:headEnd/>
            <a:tailEnd/>
          </a:ln>
        </p:spPr>
        <p:txBody>
          <a:bodyPr>
            <a:spAutoFit/>
          </a:bodyPr>
          <a:lstStyle/>
          <a:p>
            <a:pPr algn="ctr" eaLnBrk="1" hangingPunct="1"/>
            <a:r>
              <a:rPr lang="en-US" sz="2000" dirty="0" err="1" smtClean="0"/>
              <a:t>Landfalling</a:t>
            </a:r>
            <a:r>
              <a:rPr lang="en-US" sz="2000" dirty="0" smtClean="0"/>
              <a:t> storms:  U.S</a:t>
            </a:r>
            <a:r>
              <a:rPr lang="en-US" sz="2000" dirty="0"/>
              <a:t>. </a:t>
            </a:r>
            <a:r>
              <a:rPr lang="en-US" sz="2000" dirty="0" err="1"/>
              <a:t>landfalling</a:t>
            </a:r>
            <a:r>
              <a:rPr lang="en-US" sz="2000" dirty="0"/>
              <a:t> </a:t>
            </a:r>
            <a:r>
              <a:rPr lang="en-US" sz="2000" dirty="0" smtClean="0"/>
              <a:t>PDI </a:t>
            </a:r>
            <a:r>
              <a:rPr lang="en-US" sz="2000" dirty="0"/>
              <a:t>shows no clear long-term trend since 1900…</a:t>
            </a:r>
          </a:p>
        </p:txBody>
      </p:sp>
      <p:sp>
        <p:nvSpPr>
          <p:cNvPr id="6" name="Slide Number Placeholder 5"/>
          <p:cNvSpPr>
            <a:spLocks noGrp="1"/>
          </p:cNvSpPr>
          <p:nvPr>
            <p:ph type="sldNum" sz="quarter" idx="12"/>
          </p:nvPr>
        </p:nvSpPr>
        <p:spPr>
          <a:xfrm>
            <a:off x="7010400" y="228600"/>
            <a:ext cx="2133600" cy="476250"/>
          </a:xfrm>
        </p:spPr>
        <p:txBody>
          <a:bodyPr/>
          <a:lstStyle/>
          <a:p>
            <a:pPr>
              <a:defRPr/>
            </a:pPr>
            <a:fld id="{B8A97866-CB54-48DE-B24C-559CF9375FC2}" type="slidenum">
              <a:rPr lang="en-US" sz="2000" smtClean="0"/>
              <a:pPr>
                <a:defRPr/>
              </a:pPr>
              <a:t>97</a:t>
            </a:fld>
            <a:endParaRPr lang="en-US" sz="2000"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981200" y="304800"/>
            <a:ext cx="4500563" cy="6323648"/>
          </a:xfrm>
          <a:prstGeom prst="rect">
            <a:avLst/>
          </a:prstGeom>
          <a:noFill/>
          <a:ln w="9525">
            <a:noFill/>
            <a:miter lim="800000"/>
            <a:headEnd/>
            <a:tailEnd/>
          </a:ln>
        </p:spPr>
      </p:pic>
      <p:sp>
        <p:nvSpPr>
          <p:cNvPr id="3" name="Slide Number Placeholder 2"/>
          <p:cNvSpPr>
            <a:spLocks noGrp="1"/>
          </p:cNvSpPr>
          <p:nvPr>
            <p:ph type="sldNum" sz="quarter" idx="12"/>
          </p:nvPr>
        </p:nvSpPr>
        <p:spPr>
          <a:xfrm>
            <a:off x="6553200" y="304800"/>
            <a:ext cx="2133600" cy="476250"/>
          </a:xfrm>
        </p:spPr>
        <p:txBody>
          <a:bodyPr/>
          <a:lstStyle/>
          <a:p>
            <a:pPr>
              <a:defRPr/>
            </a:pPr>
            <a:fld id="{B8A97866-CB54-48DE-B24C-559CF9375FC2}" type="slidenum">
              <a:rPr lang="en-US" sz="2000" smtClean="0"/>
              <a:pPr>
                <a:defRPr/>
              </a:pPr>
              <a:t>98</a:t>
            </a:fld>
            <a:endParaRPr lang="en-US"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212725" y="762000"/>
            <a:ext cx="8931275" cy="944563"/>
          </a:xfrm>
          <a:prstGeom prst="rect">
            <a:avLst/>
          </a:prstGeom>
          <a:noFill/>
          <a:ln w="9525">
            <a:noFill/>
            <a:miter lim="800000"/>
            <a:headEnd/>
            <a:tailEnd/>
          </a:ln>
          <a:effectLst>
            <a:outerShdw dist="35921" dir="2700000" algn="ctr" rotWithShape="0">
              <a:schemeClr val="tx1"/>
            </a:outerShdw>
          </a:effectLst>
        </p:spPr>
        <p:txBody>
          <a:bodyPr>
            <a:spAutoFit/>
          </a:bodyPr>
          <a:lstStyle/>
          <a:p>
            <a:pPr>
              <a:defRPr/>
            </a:pPr>
            <a:endParaRPr lang="en-US" sz="2400"/>
          </a:p>
          <a:p>
            <a:pPr>
              <a:defRPr/>
            </a:pPr>
            <a:endParaRPr lang="en-US" sz="3200" b="1">
              <a:solidFill>
                <a:srgbClr val="FFFF66"/>
              </a:solidFill>
            </a:endParaRPr>
          </a:p>
        </p:txBody>
      </p:sp>
      <p:pic>
        <p:nvPicPr>
          <p:cNvPr id="57347" name="Picture 3"/>
          <p:cNvPicPr>
            <a:picLocks noChangeAspect="1" noChangeArrowheads="1"/>
          </p:cNvPicPr>
          <p:nvPr/>
        </p:nvPicPr>
        <p:blipFill>
          <a:blip r:embed="rId3" cstate="print"/>
          <a:srcRect/>
          <a:stretch>
            <a:fillRect/>
          </a:stretch>
        </p:blipFill>
        <p:spPr bwMode="auto">
          <a:xfrm>
            <a:off x="0" y="-234950"/>
            <a:ext cx="9144000" cy="6864350"/>
          </a:xfrm>
          <a:prstGeom prst="rect">
            <a:avLst/>
          </a:prstGeom>
          <a:solidFill>
            <a:schemeClr val="bg1"/>
          </a:solidFill>
          <a:ln w="9525">
            <a:noFill/>
            <a:miter lim="800000"/>
            <a:headEnd/>
            <a:tailEnd/>
          </a:ln>
        </p:spPr>
      </p:pic>
      <p:sp>
        <p:nvSpPr>
          <p:cNvPr id="57348" name="Text Box 4"/>
          <p:cNvSpPr txBox="1">
            <a:spLocks noChangeArrowheads="1"/>
          </p:cNvSpPr>
          <p:nvPr/>
        </p:nvSpPr>
        <p:spPr bwMode="auto">
          <a:xfrm>
            <a:off x="288925" y="6553200"/>
            <a:ext cx="2660650" cy="274638"/>
          </a:xfrm>
          <a:prstGeom prst="rect">
            <a:avLst/>
          </a:prstGeom>
          <a:noFill/>
          <a:ln w="9525">
            <a:noFill/>
            <a:miter lim="800000"/>
            <a:headEnd/>
            <a:tailEnd/>
          </a:ln>
        </p:spPr>
        <p:txBody>
          <a:bodyPr wrap="none">
            <a:spAutoFit/>
          </a:bodyPr>
          <a:lstStyle/>
          <a:p>
            <a:pPr eaLnBrk="1" hangingPunct="1"/>
            <a:r>
              <a:rPr lang="en-US" sz="1200"/>
              <a:t>Source:  Chris Landsea, NOAA/NHC</a:t>
            </a:r>
          </a:p>
        </p:txBody>
      </p:sp>
      <p:sp>
        <p:nvSpPr>
          <p:cNvPr id="57349" name="Text Box 5"/>
          <p:cNvSpPr txBox="1">
            <a:spLocks noChangeArrowheads="1"/>
          </p:cNvSpPr>
          <p:nvPr/>
        </p:nvSpPr>
        <p:spPr bwMode="auto">
          <a:xfrm>
            <a:off x="1203325" y="11113"/>
            <a:ext cx="6264275" cy="701675"/>
          </a:xfrm>
          <a:prstGeom prst="rect">
            <a:avLst/>
          </a:prstGeom>
          <a:solidFill>
            <a:schemeClr val="bg1"/>
          </a:solidFill>
          <a:ln w="9525">
            <a:noFill/>
            <a:miter lim="800000"/>
            <a:headEnd/>
            <a:tailEnd/>
          </a:ln>
        </p:spPr>
        <p:txBody>
          <a:bodyPr>
            <a:spAutoFit/>
          </a:bodyPr>
          <a:lstStyle/>
          <a:p>
            <a:pPr algn="ctr" eaLnBrk="1" hangingPunct="1"/>
            <a:r>
              <a:rPr lang="en-US" sz="2000"/>
              <a:t>Atlantic Major Hurricane counts (basin-wide) since the mid-1940s:  no long-term trend</a:t>
            </a:r>
          </a:p>
        </p:txBody>
      </p:sp>
      <p:sp>
        <p:nvSpPr>
          <p:cNvPr id="6" name="Slide Number Placeholder 5"/>
          <p:cNvSpPr>
            <a:spLocks noGrp="1"/>
          </p:cNvSpPr>
          <p:nvPr>
            <p:ph type="sldNum" sz="quarter" idx="12"/>
          </p:nvPr>
        </p:nvSpPr>
        <p:spPr>
          <a:xfrm>
            <a:off x="6705600" y="0"/>
            <a:ext cx="2133600" cy="476250"/>
          </a:xfrm>
        </p:spPr>
        <p:txBody>
          <a:bodyPr/>
          <a:lstStyle/>
          <a:p>
            <a:pPr>
              <a:defRPr/>
            </a:pPr>
            <a:fld id="{B8A97866-CB54-48DE-B24C-559CF9375FC2}" type="slidenum">
              <a:rPr lang="en-US" sz="2000" smtClean="0"/>
              <a:pPr>
                <a:defRPr/>
              </a:pPr>
              <a:t>99</a:t>
            </a:fld>
            <a:endParaRPr lang="en-US" dirty="0"/>
          </a:p>
        </p:txBody>
      </p:sp>
    </p:spTree>
  </p:cSld>
  <p:clrMapOvr>
    <a:masterClrMapping/>
  </p:clrMapOvr>
  <p:transition spd="med"/>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FIRSTTK@AEVPEANFUVWXY5M7" val="3198"/>
</p:tagLst>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9691</TotalTime>
  <Words>6757</Words>
  <Application>Microsoft Office PowerPoint</Application>
  <PresentationFormat>On-screen Show (4:3)</PresentationFormat>
  <Paragraphs>825</Paragraphs>
  <Slides>117</Slides>
  <Notes>16</Notes>
  <HiddenSlides>0</HiddenSlides>
  <MMClips>2</MMClips>
  <ScaleCrop>false</ScaleCrop>
  <HeadingPairs>
    <vt:vector size="4" baseType="variant">
      <vt:variant>
        <vt:lpstr>Theme</vt:lpstr>
      </vt:variant>
      <vt:variant>
        <vt:i4>1</vt:i4>
      </vt:variant>
      <vt:variant>
        <vt:lpstr>Slide Titles</vt:lpstr>
      </vt:variant>
      <vt:variant>
        <vt:i4>117</vt:i4>
      </vt:variant>
    </vt:vector>
  </HeadingPairs>
  <TitlesOfParts>
    <vt:vector size="118" baseType="lpstr">
      <vt:lpstr>1_Default Design</vt:lpstr>
      <vt:lpstr>Atlantic Hurricanes and Climate Change</vt:lpstr>
      <vt:lpstr>PowerPoint Presentation</vt:lpstr>
      <vt:lpstr>Tropical Cyclones and Climate Change:  An Assessment</vt:lpstr>
      <vt:lpstr>Expert Team Members:</vt:lpstr>
      <vt:lpstr>PowerPoint Presentation</vt:lpstr>
      <vt:lpstr>PowerPoint Presentation</vt:lpstr>
      <vt:lpstr>PowerPoint Presentation</vt:lpstr>
      <vt:lpstr>PowerPoint Presentation</vt:lpstr>
      <vt:lpstr>PowerPoint Presentation</vt:lpstr>
      <vt:lpstr>PowerPoint Presentation</vt:lpstr>
      <vt:lpstr>Reconstructing past tropical cyclone counts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Climate Change Experiments</vt:lpstr>
      <vt:lpstr>PowerPoint Presentation</vt:lpstr>
      <vt:lpstr>PowerPoint Presentation</vt:lpstr>
      <vt:lpstr>PowerPoint Presentation</vt:lpstr>
      <vt:lpstr>PowerPoint Presentation</vt:lpstr>
      <vt:lpstr>PowerPoint Presentation</vt:lpstr>
      <vt:lpstr>PowerPoint Presentation</vt:lpstr>
      <vt:lpstr>Tropical cyclone activity:  Late 21st century projected changes</vt:lpstr>
      <vt:lpstr>PowerPoint Presentation</vt:lpstr>
      <vt:lpstr>PowerPoint Presentation</vt:lpstr>
      <vt:lpstr>PowerPoint Presentation</vt:lpstr>
      <vt:lpstr>PowerPoint Presentation</vt:lpstr>
      <vt:lpstr>Intensities of the strongest storms?</vt:lpstr>
      <vt:lpstr>Modeled Impact of Anthropogenic Warming on the Frequency of Intense Atlantic Hurricanes,  Bender et al., Science, 2010. </vt:lpstr>
      <vt:lpstr>PowerPoint Presentation</vt:lpstr>
      <vt:lpstr>EXPERIMENTAL DESIGN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50 km grid GFDL HIRAM global model is not systematically under-predicting historical trends in hurricane counts </vt:lpstr>
      <vt:lpstr>PowerPoint Presentation</vt:lpstr>
      <vt:lpstr>PowerPoint Presentation</vt:lpstr>
      <vt:lpstr>PowerPoint Presentation</vt:lpstr>
      <vt:lpstr>PowerPoint Presentation</vt:lpstr>
      <vt:lpstr>PowerPoint Presentation</vt:lpstr>
      <vt:lpstr>Conclusions:  </vt:lpstr>
      <vt:lpstr>PowerPoint Presentation</vt:lpstr>
      <vt:lpstr>PowerPoint Presentation</vt:lpstr>
      <vt:lpstr>PowerPoint Presentation</vt:lpstr>
      <vt:lpstr>PowerPoint Presentation</vt:lpstr>
      <vt:lpstr>Statistical modeling of tropical Atlantic SSTs</vt:lpstr>
      <vt:lpstr>PowerPoint Presentation</vt:lpstr>
      <vt:lpstr>PowerPoint Presentation</vt:lpstr>
      <vt:lpstr>PowerPoint Presentation</vt:lpstr>
      <vt:lpstr>PowerPoint Presentation</vt:lpstr>
      <vt:lpstr>GFDL HIRAM (50-km grid global model) reproduces Atlantic hurricane interannual variability and trend (1981-2005) using observed SSTs alone</vt:lpstr>
      <vt:lpstr>PowerPoint Presentation</vt:lpstr>
      <vt:lpstr>HIRAM 50 km grid model TC correlations for several basins</vt:lpstr>
      <vt:lpstr>PowerPoint Presentation</vt:lpstr>
      <vt:lpstr>PowerPoint Presentation</vt:lpstr>
      <vt:lpstr>Change of hurricane frequency: GFDL HIRAM (50 km grid); Late 21st Century Projection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Attribution of tropical cyclone (hurricane) changes to anthropogenic forcing?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Climate Model Dependence?</vt:lpstr>
      <vt:lpstr>PowerPoint Presentation</vt:lpstr>
      <vt:lpstr>PowerPoint Presentation</vt:lpstr>
      <vt:lpstr>PowerPoint Presentation</vt:lpstr>
      <vt:lpstr>Fractional change of hurricane frequency – indiv. basins</vt:lpstr>
      <vt:lpstr>Zetac Model Characteristics</vt:lpstr>
      <vt:lpstr>PowerPoint Presentation</vt:lpstr>
      <vt:lpstr>PowerPoint Presentation</vt:lpstr>
      <vt:lpstr>PowerPoint Presentation</vt:lpstr>
      <vt:lpstr>PowerPoint Presentation</vt:lpstr>
      <vt:lpstr>PowerPoint Presentation</vt:lpstr>
      <vt:lpstr>Conclusions: </vt:lpstr>
      <vt:lpstr>PowerPoint Presentation</vt:lpstr>
      <vt:lpstr>PowerPoint Presentation</vt:lpstr>
      <vt:lpstr>PowerPoint Presentation</vt:lpstr>
    </vt:vector>
  </TitlesOfParts>
  <Company>USDOC/NOAA/OAR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4.2:   Possible relationships between climate change and tropical cyclone activity</dc:title>
  <dc:creator>Thomas R. Knutson</dc:creator>
  <cp:lastModifiedBy>tk</cp:lastModifiedBy>
  <cp:revision>566</cp:revision>
  <dcterms:created xsi:type="dcterms:W3CDTF">2006-10-26T15:36:55Z</dcterms:created>
  <dcterms:modified xsi:type="dcterms:W3CDTF">2011-10-13T03:35:21Z</dcterms:modified>
</cp:coreProperties>
</file>